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542" r:id="rId3"/>
    <p:sldId id="468" r:id="rId4"/>
    <p:sldId id="469" r:id="rId5"/>
    <p:sldId id="484" r:id="rId6"/>
    <p:sldId id="489" r:id="rId7"/>
    <p:sldId id="491" r:id="rId8"/>
    <p:sldId id="505" r:id="rId9"/>
    <p:sldId id="509" r:id="rId10"/>
    <p:sldId id="545" r:id="rId11"/>
    <p:sldId id="546" r:id="rId12"/>
    <p:sldId id="547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8" r:id="rId23"/>
    <p:sldId id="454" r:id="rId24"/>
    <p:sldId id="455" r:id="rId25"/>
    <p:sldId id="45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396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7" r:id="rId53"/>
    <p:sldId id="578" r:id="rId54"/>
    <p:sldId id="579" r:id="rId55"/>
    <p:sldId id="581" r:id="rId56"/>
    <p:sldId id="582" r:id="rId57"/>
    <p:sldId id="583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7" r:id="rId71"/>
    <p:sldId id="598" r:id="rId72"/>
    <p:sldId id="599" r:id="rId73"/>
    <p:sldId id="600" r:id="rId74"/>
    <p:sldId id="601" r:id="rId75"/>
    <p:sldId id="602" r:id="rId76"/>
    <p:sldId id="603" r:id="rId77"/>
    <p:sldId id="604" r:id="rId78"/>
    <p:sldId id="605" r:id="rId79"/>
    <p:sldId id="606" r:id="rId80"/>
    <p:sldId id="607" r:id="rId81"/>
    <p:sldId id="609" r:id="rId82"/>
    <p:sldId id="608" r:id="rId83"/>
    <p:sldId id="610" r:id="rId84"/>
    <p:sldId id="611" r:id="rId85"/>
    <p:sldId id="613" r:id="rId86"/>
    <p:sldId id="615" r:id="rId87"/>
    <p:sldId id="540" r:id="rId8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176441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 err="1"/>
              <a:t>Telecommunication</a:t>
            </a:r>
            <a:r>
              <a:rPr lang="hu-HU" sz="4800" dirty="0"/>
              <a:t> </a:t>
            </a:r>
            <a:r>
              <a:rPr lang="hu-HU" sz="4800" dirty="0" err="1"/>
              <a:t>Networks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Sándor Laki</a:t>
            </a:r>
          </a:p>
          <a:p>
            <a:r>
              <a:rPr lang="hu-HU" dirty="0"/>
              <a:t>ELTE-Ericsson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Laboratory</a:t>
            </a:r>
            <a:endParaRPr lang="hu-HU" dirty="0"/>
          </a:p>
          <a:p>
            <a:r>
              <a:rPr lang="hu-HU" sz="2000" i="1" dirty="0"/>
              <a:t>ELTE FI – </a:t>
            </a:r>
            <a:r>
              <a:rPr lang="hu-HU" sz="2000" i="1" dirty="0" err="1"/>
              <a:t>Dep</a:t>
            </a:r>
            <a:r>
              <a:rPr lang="en-US" sz="2000" i="1" dirty="0" err="1"/>
              <a:t>artment</a:t>
            </a:r>
            <a:r>
              <a:rPr lang="hu-HU" sz="2000" i="1" dirty="0"/>
              <a:t> Of </a:t>
            </a:r>
            <a:r>
              <a:rPr lang="hu-HU" sz="2000" i="1" dirty="0" err="1"/>
              <a:t>Information</a:t>
            </a:r>
            <a:r>
              <a:rPr lang="hu-HU" sz="2000" i="1" dirty="0"/>
              <a:t> Systems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hu-HU" sz="2000" i="1" dirty="0" err="1"/>
              <a:t>Based</a:t>
            </a:r>
            <a:r>
              <a:rPr lang="hu-HU" sz="2000" i="1" dirty="0"/>
              <a:t> </a:t>
            </a:r>
            <a:r>
              <a:rPr lang="hu-HU" sz="2000" i="1" dirty="0" err="1"/>
              <a:t>on</a:t>
            </a:r>
            <a:r>
              <a:rPr lang="hu-HU" sz="2000" i="1" dirty="0"/>
              <a:t> </a:t>
            </a:r>
            <a:r>
              <a:rPr lang="hu-HU" sz="2000" i="1" dirty="0" err="1"/>
              <a:t>the</a:t>
            </a:r>
            <a:r>
              <a:rPr lang="hu-HU" sz="2000" i="1" dirty="0"/>
              <a:t> </a:t>
            </a:r>
            <a:r>
              <a:rPr lang="hu-HU" sz="2000" i="1" dirty="0" err="1"/>
              <a:t>slides</a:t>
            </a:r>
            <a:r>
              <a:rPr lang="hu-HU" sz="2000" i="1" dirty="0"/>
              <a:t> of </a:t>
            </a:r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.</a:t>
            </a:r>
            <a:br>
              <a:rPr lang="hu-HU" sz="2000" i="1" dirty="0"/>
            </a:br>
            <a:r>
              <a:rPr lang="hu-HU" sz="2000" i="1" dirty="0" err="1"/>
              <a:t>Further</a:t>
            </a:r>
            <a:r>
              <a:rPr lang="hu-HU" sz="2000" i="1" dirty="0"/>
              <a:t> </a:t>
            </a:r>
            <a:r>
              <a:rPr lang="hu-HU" sz="2000" i="1" dirty="0" err="1"/>
              <a:t>inspiration</a:t>
            </a:r>
            <a:r>
              <a:rPr lang="hu-HU" sz="2000" i="1" dirty="0"/>
              <a:t>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week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happen</a:t>
            </a:r>
            <a:r>
              <a:rPr lang="hu-HU" dirty="0"/>
              <a:t>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495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C6C018B-7AA2-4863-A9C1-330F2C30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The Internet should allow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processes</a:t>
            </a:r>
            <a:r>
              <a:rPr lang="en-US" b="1" dirty="0"/>
              <a:t> on </a:t>
            </a:r>
            <a:r>
              <a:rPr lang="en-US" b="1" dirty="0">
                <a:solidFill>
                  <a:srgbClr val="FF0000"/>
                </a:solidFill>
              </a:rPr>
              <a:t>different hosts</a:t>
            </a:r>
          </a:p>
          <a:p>
            <a:pPr marL="0" indent="0" algn="ctr">
              <a:buNone/>
            </a:pPr>
            <a:r>
              <a:rPr lang="hu-HU" b="1" dirty="0" err="1"/>
              <a:t>to</a:t>
            </a:r>
            <a:r>
              <a:rPr lang="hu-HU" dirty="0"/>
              <a:t> </a:t>
            </a:r>
            <a:r>
              <a:rPr lang="hu-HU" b="1" dirty="0" err="1"/>
              <a:t>exchange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endParaRPr lang="hu-HU" b="1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everything else is just commentary…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B967784-5063-4220-8063-178944B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Briefly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03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9E971D8-0504-42B1-BF30-2C68585F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in a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like </a:t>
            </a:r>
            <a:r>
              <a:rPr lang="hu-HU" dirty="0" err="1"/>
              <a:t>the</a:t>
            </a:r>
            <a:r>
              <a:rPr lang="hu-HU" dirty="0"/>
              <a:t> Internet?</a:t>
            </a:r>
          </a:p>
        </p:txBody>
      </p:sp>
      <p:pic>
        <p:nvPicPr>
          <p:cNvPr id="4" name="Picture 2" descr="http://upload.wikimedia.org/wikipedia/commons/b/bd/Internet_map_1024_-_transparent.png">
            <a:extLst>
              <a:ext uri="{FF2B5EF4-FFF2-40B4-BE49-F238E27FC236}">
                <a16:creationId xmlns:a16="http://schemas.microsoft.com/office/drawing/2014/main" id="{60B8506F-752B-43F1-A201-12567C3F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23" y="1319988"/>
            <a:ext cx="5140935" cy="521828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00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company</a:t>
            </a:r>
            <a:endParaRPr lang="hu-HU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CabelTV</a:t>
            </a:r>
            <a:r>
              <a:rPr lang="en-US" dirty="0"/>
              <a:t> company</a:t>
            </a:r>
            <a:endParaRPr lang="hu-HU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net</a:t>
            </a:r>
            <a:endParaRPr lang="hu-HU" dirty="0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139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8B3BB8E-39E7-4667-9355-3D9B59B0EDCB}"/>
              </a:ext>
            </a:extLst>
          </p:cNvPr>
          <p:cNvSpPr txBox="1"/>
          <p:nvPr/>
        </p:nvSpPr>
        <p:spPr>
          <a:xfrm>
            <a:off x="3224463" y="1751798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exchange data, Alice and Bob use</a:t>
            </a:r>
          </a:p>
          <a:p>
            <a:pPr algn="ctr"/>
            <a:r>
              <a:rPr lang="en-US" b="1" dirty="0"/>
              <a:t>a set of network protocols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9264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8CA1D3F-73A0-4461-A0DF-36FF91F9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The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defines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and </a:t>
            </a:r>
            <a:r>
              <a:rPr lang="hu-HU" dirty="0" err="1"/>
              <a:t>rules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parties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follow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talk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respond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protocol</a:t>
            </a:r>
            <a:r>
              <a:rPr lang="hu-HU" dirty="0"/>
              <a:t> is like a </a:t>
            </a:r>
            <a:r>
              <a:rPr lang="hu-HU" dirty="0" err="1"/>
              <a:t>conversational</a:t>
            </a:r>
            <a:r>
              <a:rPr lang="hu-HU" dirty="0"/>
              <a:t> </a:t>
            </a:r>
            <a:r>
              <a:rPr lang="hu-HU" dirty="0" err="1"/>
              <a:t>convention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3" y="4716970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3344799-77B0-4844-8696-F5C0709367A5}"/>
              </a:ext>
            </a:extLst>
          </p:cNvPr>
          <p:cNvCxnSpPr>
            <a:cxnSpLocks/>
          </p:cNvCxnSpPr>
          <p:nvPr/>
        </p:nvCxnSpPr>
        <p:spPr>
          <a:xfrm flipH="1">
            <a:off x="4645798" y="4122732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D4FFBE5-2E0A-441F-A0D4-6A6F9D4DAA36}"/>
              </a:ext>
            </a:extLst>
          </p:cNvPr>
          <p:cNvCxnSpPr>
            <a:cxnSpLocks/>
          </p:cNvCxnSpPr>
          <p:nvPr/>
        </p:nvCxnSpPr>
        <p:spPr>
          <a:xfrm flipH="1">
            <a:off x="4629753" y="5289746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94D7EA0-6369-49E0-AF12-056CB0C01275}"/>
              </a:ext>
            </a:extLst>
          </p:cNvPr>
          <p:cNvSpPr txBox="1"/>
          <p:nvPr/>
        </p:nvSpPr>
        <p:spPr>
          <a:xfrm rot="21096308">
            <a:off x="5499015" y="4059261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0" y="4596042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C855B7A-3BAF-4922-A534-110F69504450}"/>
              </a:ext>
            </a:extLst>
          </p:cNvPr>
          <p:cNvSpPr txBox="1"/>
          <p:nvPr/>
        </p:nvSpPr>
        <p:spPr>
          <a:xfrm rot="21096308">
            <a:off x="5485086" y="5218335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Here </a:t>
            </a:r>
            <a:r>
              <a:rPr lang="hu-HU" i="1" dirty="0" err="1"/>
              <a:t>it</a:t>
            </a:r>
            <a:r>
              <a:rPr lang="hu-HU" i="1" dirty="0"/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766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implementations</a:t>
            </a:r>
            <a:r>
              <a:rPr lang="hu-HU" dirty="0"/>
              <a:t>…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4" y="39559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1" y="38350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EE44DE44-2521-4187-9449-9D842DE17C12}"/>
              </a:ext>
            </a:extLst>
          </p:cNvPr>
          <p:cNvCxnSpPr>
            <a:cxnSpLocks/>
          </p:cNvCxnSpPr>
          <p:nvPr/>
        </p:nvCxnSpPr>
        <p:spPr>
          <a:xfrm>
            <a:off x="4629754" y="4399591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DBD50C6-E086-4204-ADFF-6F87DB22B168}"/>
              </a:ext>
            </a:extLst>
          </p:cNvPr>
          <p:cNvSpPr txBox="1"/>
          <p:nvPr/>
        </p:nvSpPr>
        <p:spPr>
          <a:xfrm rot="499834">
            <a:off x="5045971" y="4278663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3B65702C-5A33-4E80-933C-4084B3B0D09A}"/>
              </a:ext>
            </a:extLst>
          </p:cNvPr>
          <p:cNvCxnSpPr>
            <a:cxnSpLocks/>
          </p:cNvCxnSpPr>
          <p:nvPr/>
        </p:nvCxnSpPr>
        <p:spPr>
          <a:xfrm>
            <a:off x="4629753" y="4822134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5831203-3F71-4D08-B74A-56CAB64AEA4D}"/>
              </a:ext>
            </a:extLst>
          </p:cNvPr>
          <p:cNvSpPr txBox="1"/>
          <p:nvPr/>
        </p:nvSpPr>
        <p:spPr>
          <a:xfrm rot="499834">
            <a:off x="5045970" y="4701206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CED8F15-1547-4F03-A094-8FD2D0512671}"/>
              </a:ext>
            </a:extLst>
          </p:cNvPr>
          <p:cNvCxnSpPr>
            <a:cxnSpLocks/>
          </p:cNvCxnSpPr>
          <p:nvPr/>
        </p:nvCxnSpPr>
        <p:spPr>
          <a:xfrm>
            <a:off x="4621731" y="521230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650BBCC-1966-40CC-B27D-C10416F1DB0C}"/>
              </a:ext>
            </a:extLst>
          </p:cNvPr>
          <p:cNvSpPr txBox="1"/>
          <p:nvPr/>
        </p:nvSpPr>
        <p:spPr>
          <a:xfrm rot="499834">
            <a:off x="5037948" y="5091377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3CE7E156-E1C8-4744-A474-15A1F5BAFBF6}"/>
              </a:ext>
            </a:extLst>
          </p:cNvPr>
          <p:cNvCxnSpPr>
            <a:cxnSpLocks/>
          </p:cNvCxnSpPr>
          <p:nvPr/>
        </p:nvCxnSpPr>
        <p:spPr>
          <a:xfrm>
            <a:off x="4617720" y="5635357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BB4AE35-2642-4F09-A99B-CD1F6E17231E}"/>
              </a:ext>
            </a:extLst>
          </p:cNvPr>
          <p:cNvSpPr txBox="1"/>
          <p:nvPr/>
        </p:nvSpPr>
        <p:spPr>
          <a:xfrm rot="499834">
            <a:off x="5033937" y="5514429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B813730F-8A11-4B16-B1B1-B167B37F4059}"/>
              </a:ext>
            </a:extLst>
          </p:cNvPr>
          <p:cNvCxnSpPr>
            <a:cxnSpLocks/>
          </p:cNvCxnSpPr>
          <p:nvPr/>
        </p:nvCxnSpPr>
        <p:spPr>
          <a:xfrm>
            <a:off x="4629752" y="60357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3C31761-32C2-4264-9E61-A4CEB95EB8AF}"/>
              </a:ext>
            </a:extLst>
          </p:cNvPr>
          <p:cNvSpPr txBox="1"/>
          <p:nvPr/>
        </p:nvSpPr>
        <p:spPr>
          <a:xfrm rot="499834">
            <a:off x="5045969" y="59148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0FA55E-486D-4555-8A8D-9DB70AEE652B}"/>
              </a:ext>
            </a:extLst>
          </p:cNvPr>
          <p:cNvSpPr txBox="1"/>
          <p:nvPr/>
        </p:nvSpPr>
        <p:spPr>
          <a:xfrm>
            <a:off x="-606513" y="2788164"/>
            <a:ext cx="507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endParaRPr lang="hu-HU" dirty="0"/>
          </a:p>
          <a:p>
            <a:pPr algn="ctr"/>
            <a:r>
              <a:rPr lang="hu-HU" dirty="0"/>
              <a:t>a web site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Midnight</a:t>
            </a:r>
            <a:endParaRPr lang="hu-HU" dirty="0"/>
          </a:p>
        </p:txBody>
      </p:sp>
      <p:pic>
        <p:nvPicPr>
          <p:cNvPr id="1026" name="Picture 2" descr="Image result for gimme gimme gimme">
            <a:extLst>
              <a:ext uri="{FF2B5EF4-FFF2-40B4-BE49-F238E27FC236}">
                <a16:creationId xmlns:a16="http://schemas.microsoft.com/office/drawing/2014/main" id="{258E9657-A040-4B96-AA33-8E1AA99A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" y="33933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  <p:bldP spid="30" grpId="0"/>
      <p:bldP spid="3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FFAEDFB-A2C8-47C7-8DFB-19A09A2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 is </a:t>
            </a:r>
            <a:r>
              <a:rPr lang="hu-HU" dirty="0" err="1"/>
              <a:t>governed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API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6A1C87E2-E45E-4F5A-A586-6D8B191E81A9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E870967A-DE7B-46CA-953A-000747DB67F2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2DE1889C-0EE3-4DDA-9A04-CD3AC9C3B74F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759F448-044F-4E9D-BCB6-2ECE65A85921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5F2261E8-6A3C-4F58-BF4C-116F8DC456CD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96FA23C-640E-45CD-B8CE-4F6D2731E495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6325211-9A9A-4EA8-907F-617476ECF85A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03FDF7D-74D8-4672-91CC-F81B35D40C40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D46B24C-C79E-4196-AF5F-EEF8DB99CBA6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B0C234C-68BE-40A8-AD76-18306A6C0460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B9272F1D-DD5B-4B7C-9733-C15B00226AAE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9A8B1D9-026B-4610-B3DF-7A2DD2900CAE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E38579B-6636-418B-9CA5-6E029316045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661ED4B4-FB64-45B8-989E-C155C5B61269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D0EF527-2310-443B-BC2C-12344870E02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C56FB190-7CA2-45E6-9720-4498C144DD47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66B1403E-D766-4072-A0D3-BB3216F3A747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CF58E4E3-C3F1-4314-83CB-1155C97AAE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E824D46D-0C91-42AF-9AA2-35235C06965C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A766EA95-A3B7-4EC6-BDE6-5EBC1769312D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3839CFE7-C125-486B-A1E8-A32E0A29E020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637659-1460-4A2B-80AF-ECD6CC67291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8BC108C-B3B4-4AC6-94C2-F0E710AD3497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27" name="Beszédbuborék: lekerekített sarkú téglalap 26">
            <a:extLst>
              <a:ext uri="{FF2B5EF4-FFF2-40B4-BE49-F238E27FC236}">
                <a16:creationId xmlns:a16="http://schemas.microsoft.com/office/drawing/2014/main" id="{FD38B172-2CB2-41F2-9C84-10776A7A8335}"/>
              </a:ext>
            </a:extLst>
          </p:cNvPr>
          <p:cNvSpPr/>
          <p:nvPr/>
        </p:nvSpPr>
        <p:spPr>
          <a:xfrm>
            <a:off x="85766" y="2863003"/>
            <a:ext cx="2348267" cy="945682"/>
          </a:xfrm>
          <a:prstGeom prst="wedgeRoundRectCallout">
            <a:avLst>
              <a:gd name="adj1" fmla="val 56635"/>
              <a:gd name="adj2" fmla="val 145961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 …;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b="1" i="1" dirty="0" err="1">
                <a:solidFill>
                  <a:srgbClr val="C00000"/>
                </a:solidFill>
              </a:rPr>
              <a:t>send</a:t>
            </a:r>
            <a:r>
              <a:rPr lang="hu-HU" sz="1400" i="1" dirty="0">
                <a:solidFill>
                  <a:schemeClr val="tx1"/>
                </a:solidFill>
              </a:rPr>
              <a:t>(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, 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Beszédbuborék: lekerekített sarkú téglalap 27">
            <a:extLst>
              <a:ext uri="{FF2B5EF4-FFF2-40B4-BE49-F238E27FC236}">
                <a16:creationId xmlns:a16="http://schemas.microsoft.com/office/drawing/2014/main" id="{B7366482-2BBF-48FA-AE8D-D9B3C79ED41E}"/>
              </a:ext>
            </a:extLst>
          </p:cNvPr>
          <p:cNvSpPr/>
          <p:nvPr/>
        </p:nvSpPr>
        <p:spPr>
          <a:xfrm>
            <a:off x="6924338" y="2225983"/>
            <a:ext cx="2348267" cy="945682"/>
          </a:xfrm>
          <a:prstGeom prst="wedgeRoundRectCallout">
            <a:avLst>
              <a:gd name="adj1" fmla="val 44338"/>
              <a:gd name="adj2" fmla="val 320007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</a:t>
            </a:r>
            <a:r>
              <a:rPr lang="hu-HU" sz="1400" b="1" i="1" dirty="0" err="1">
                <a:solidFill>
                  <a:srgbClr val="C00000"/>
                </a:solidFill>
              </a:rPr>
              <a:t>receive</a:t>
            </a:r>
            <a:r>
              <a:rPr lang="hu-HU" sz="1400" i="1" dirty="0">
                <a:solidFill>
                  <a:schemeClr val="tx1"/>
                </a:solidFill>
              </a:rPr>
              <a:t>(…);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E81EED5-A31F-4D89-8729-94BD5FB2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38" y="2679699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60157243-2594-49A9-ADDD-C711D4F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29" y="1914880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zövegdoboz 28">
            <a:extLst>
              <a:ext uri="{FF2B5EF4-FFF2-40B4-BE49-F238E27FC236}">
                <a16:creationId xmlns:a16="http://schemas.microsoft.com/office/drawing/2014/main" id="{E1224E53-9192-4334-B2F4-968D5BD38ACE}"/>
              </a:ext>
            </a:extLst>
          </p:cNvPr>
          <p:cNvSpPr txBox="1"/>
          <p:nvPr/>
        </p:nvSpPr>
        <p:spPr>
          <a:xfrm>
            <a:off x="6924338" y="1914880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</a:t>
            </a:r>
            <a:r>
              <a:rPr lang="hu-HU" dirty="0" err="1"/>
              <a:t>client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526C0574-36C3-48AF-B2E8-314B2F530D84}"/>
              </a:ext>
            </a:extLst>
          </p:cNvPr>
          <p:cNvSpPr txBox="1"/>
          <p:nvPr/>
        </p:nvSpPr>
        <p:spPr>
          <a:xfrm>
            <a:off x="65253" y="2533696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4609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95EA01-AC93-47F4-9BF9-181CADDD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/>
              <a:t>How</a:t>
            </a:r>
            <a:r>
              <a:rPr lang="hu-HU" i="1" dirty="0"/>
              <a:t> </a:t>
            </a:r>
            <a:r>
              <a:rPr lang="hu-HU" i="1" dirty="0" err="1"/>
              <a:t>does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Internet </a:t>
            </a:r>
            <a:r>
              <a:rPr lang="hu-HU" b="1" i="1" dirty="0" err="1">
                <a:solidFill>
                  <a:srgbClr val="FF0000"/>
                </a:solidFill>
              </a:rPr>
              <a:t>organize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this</a:t>
            </a:r>
            <a:r>
              <a:rPr lang="hu-HU" i="1" dirty="0"/>
              <a:t>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053F24E-ACD8-4E94-A6A9-E9E74E34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practice</a:t>
            </a:r>
            <a:r>
              <a:rPr lang="hu-HU" dirty="0"/>
              <a:t>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…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21B9322-66DB-4AE2-A593-371841A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9" y="1982963"/>
            <a:ext cx="7303502" cy="47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ndards">
            <a:extLst>
              <a:ext uri="{FF2B5EF4-FFF2-40B4-BE49-F238E27FC236}">
                <a16:creationId xmlns:a16="http://schemas.microsoft.com/office/drawing/2014/main" id="{519D9A14-198C-4890-BE44-6746183A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92" y="1551824"/>
            <a:ext cx="6993355" cy="39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8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91DB6-7601-45FC-A854-10B0B5C0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Last </a:t>
            </a:r>
            <a:r>
              <a:rPr lang="hu-HU" dirty="0" err="1"/>
              <a:t>week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Computer </a:t>
            </a:r>
            <a:r>
              <a:rPr lang="hu-HU" dirty="0" err="1"/>
              <a:t>Networks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9E875F-0B7D-43B9-AB86-0EE4E0AC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381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4072A21-B4CA-446A-A952-7226715A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352" y="1583360"/>
            <a:ext cx="7638448" cy="45936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can’t build large systems out of spaghetti code</a:t>
            </a:r>
          </a:p>
          <a:p>
            <a:pPr marL="0" indent="0">
              <a:buNone/>
            </a:pPr>
            <a:r>
              <a:rPr lang="en-US" i="1" dirty="0"/>
              <a:t>hard (if not, impossible) to understand, debug, update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need to bound the scope of changes</a:t>
            </a:r>
          </a:p>
          <a:p>
            <a:pPr marL="0" indent="0">
              <a:buNone/>
            </a:pPr>
            <a:r>
              <a:rPr lang="en-US" i="1" dirty="0"/>
              <a:t>evolve the system without rewriting it from scratch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Modularity is how we do it</a:t>
            </a:r>
          </a:p>
          <a:p>
            <a:pPr marL="0" indent="0">
              <a:buNone/>
            </a:pPr>
            <a:r>
              <a:rPr lang="en-US" i="1" dirty="0"/>
              <a:t>…and understand the system at a higher-level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904CD8F-B33A-4025-9E48-362139FA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is a key component</a:t>
            </a:r>
            <a:br>
              <a:rPr lang="en-US" dirty="0"/>
            </a:br>
            <a:r>
              <a:rPr lang="hu-HU" dirty="0"/>
              <a:t>of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D815F14-4966-4B87-9C62-289C246AA3BA}"/>
              </a:ext>
            </a:extLst>
          </p:cNvPr>
          <p:cNvSpPr txBox="1"/>
          <p:nvPr/>
        </p:nvSpPr>
        <p:spPr>
          <a:xfrm>
            <a:off x="1097280" y="1583360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Problem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A92830-C32C-48E9-BAC6-B17A766DC693}"/>
              </a:ext>
            </a:extLst>
          </p:cNvPr>
          <p:cNvSpPr txBox="1"/>
          <p:nvPr/>
        </p:nvSpPr>
        <p:spPr>
          <a:xfrm>
            <a:off x="1097280" y="4998729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Solution</a:t>
            </a:r>
            <a:endParaRPr lang="hu-H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0C9E5DA-F2B2-4E0D-AADB-562FCE61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253" y="1583360"/>
            <a:ext cx="5542546" cy="4593603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„</a:t>
            </a:r>
            <a:r>
              <a:rPr lang="hu-HU" dirty="0" err="1"/>
              <a:t>Modularity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abstraction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is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way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done</a:t>
            </a:r>
            <a:r>
              <a:rPr lang="hu-HU" dirty="0"/>
              <a:t>”</a:t>
            </a:r>
          </a:p>
          <a:p>
            <a:pPr marL="0" indent="0">
              <a:buNone/>
            </a:pPr>
            <a:r>
              <a:rPr lang="hu-HU" i="1" dirty="0"/>
              <a:t>	Barbara </a:t>
            </a:r>
            <a:r>
              <a:rPr lang="hu-HU" i="1" dirty="0" err="1"/>
              <a:t>Liskov</a:t>
            </a:r>
            <a:r>
              <a:rPr lang="hu-HU" i="1" dirty="0"/>
              <a:t>, MIT</a:t>
            </a:r>
          </a:p>
        </p:txBody>
      </p:sp>
      <p:pic>
        <p:nvPicPr>
          <p:cNvPr id="5122" name="Picture 2" descr="Image result for barbara liskov">
            <a:extLst>
              <a:ext uri="{FF2B5EF4-FFF2-40B4-BE49-F238E27FC236}">
                <a16:creationId xmlns:a16="http://schemas.microsoft.com/office/drawing/2014/main" id="{C90F580A-083F-4A80-8849-7BDEAED8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4" y="2263079"/>
            <a:ext cx="5131298" cy="269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A0AEAE-99E6-4BC1-B3A2-238AF616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				</a:t>
            </a:r>
            <a:r>
              <a:rPr lang="hu-HU" b="1" dirty="0">
                <a:solidFill>
                  <a:srgbClr val="FF0000"/>
                </a:solidFill>
              </a:rPr>
              <a:t>and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network</a:t>
            </a:r>
            <a:r>
              <a:rPr lang="hu-HU" b="1" dirty="0">
                <a:solidFill>
                  <a:srgbClr val="FF0000"/>
                </a:solidFill>
              </a:rPr>
              <a:t> hardware/software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hu-HU" b="1" dirty="0" err="1">
                <a:solidFill>
                  <a:srgbClr val="FF0000"/>
                </a:solidFill>
              </a:rPr>
              <a:t>that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implement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them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4A1106-A6D6-4F24-A2CC-6965145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provide structure to the design of network protocols,</a:t>
            </a:r>
            <a:br>
              <a:rPr lang="en-US" sz="3600" dirty="0"/>
            </a:br>
            <a:r>
              <a:rPr lang="en-US" sz="3600" dirty="0"/>
              <a:t>network designers organize </a:t>
            </a:r>
            <a:r>
              <a:rPr lang="en-US" sz="3600" b="1" dirty="0">
                <a:solidFill>
                  <a:srgbClr val="FF0000"/>
                </a:solidFill>
              </a:rPr>
              <a:t>protocols</a:t>
            </a:r>
            <a:r>
              <a:rPr lang="en-US" sz="3600" dirty="0"/>
              <a:t> in layers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97810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Hálózatok modelljei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Internet rétegmodelljei</a:t>
            </a:r>
          </a:p>
          <a:p>
            <a:pPr lvl="1"/>
            <a:r>
              <a:rPr lang="hu-HU" sz="2000" dirty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/>
              <a:t>Interop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Hibrid TCP/IP modell: 5 réteget különböztet meg (</a:t>
            </a:r>
            <a:r>
              <a:rPr lang="hu-HU" sz="2000" i="1" dirty="0" err="1"/>
              <a:t>Tanenbaum</a:t>
            </a:r>
            <a:r>
              <a:rPr lang="hu-HU" sz="2000" i="1" dirty="0"/>
              <a:t>, </a:t>
            </a:r>
            <a:r>
              <a:rPr lang="hu-HU" sz="2000" i="1" dirty="0" err="1"/>
              <a:t>Stallings</a:t>
            </a:r>
            <a:r>
              <a:rPr lang="hu-HU" sz="2000" i="1" dirty="0"/>
              <a:t>, </a:t>
            </a:r>
            <a:r>
              <a:rPr lang="hu-HU" sz="2000" i="1" dirty="0" err="1"/>
              <a:t>Kurose</a:t>
            </a:r>
            <a:r>
              <a:rPr lang="hu-HU" sz="2000" i="1" dirty="0"/>
              <a:t>, </a:t>
            </a:r>
            <a:r>
              <a:rPr lang="hu-HU" sz="2000" i="1" dirty="0" err="1"/>
              <a:t>Forouzan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Nyílt rendszerek hálózatának standard modellje</a:t>
            </a:r>
          </a:p>
          <a:p>
            <a:pPr lvl="1"/>
            <a:r>
              <a:rPr lang="hu-HU" sz="2000" b="1" i="1" dirty="0"/>
              <a:t>O</a:t>
            </a:r>
            <a:r>
              <a:rPr lang="hu-HU" sz="2000" i="1" dirty="0"/>
              <a:t>pen </a:t>
            </a:r>
            <a:r>
              <a:rPr lang="hu-HU" sz="2000" b="1" i="1" dirty="0"/>
              <a:t>S</a:t>
            </a:r>
            <a:r>
              <a:rPr lang="hu-HU" sz="2000" i="1" dirty="0"/>
              <a:t>ystem </a:t>
            </a:r>
            <a:r>
              <a:rPr lang="hu-HU" sz="2000" b="1" i="1" dirty="0" err="1"/>
              <a:t>I</a:t>
            </a:r>
            <a:r>
              <a:rPr lang="hu-HU" sz="2000" i="1" dirty="0" err="1"/>
              <a:t>nterconnection</a:t>
            </a:r>
            <a:r>
              <a:rPr lang="hu-HU" sz="2000" i="1" dirty="0"/>
              <a:t> </a:t>
            </a:r>
            <a:r>
              <a:rPr lang="hu-HU" sz="2000" i="1" dirty="0" err="1"/>
              <a:t>Reference</a:t>
            </a:r>
            <a:r>
              <a:rPr lang="hu-HU" sz="2000" i="1" dirty="0"/>
              <a:t> </a:t>
            </a:r>
            <a:r>
              <a:rPr lang="hu-HU" sz="2000" i="1" dirty="0" err="1"/>
              <a:t>Model</a:t>
            </a:r>
            <a:r>
              <a:rPr lang="hu-HU" sz="2000" dirty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/>
              <a:t>ISO/IEC 7498-1</a:t>
            </a:r>
            <a:r>
              <a:rPr lang="hu-HU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(RFC 1122)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632" y="262288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Alkalmazási réteg</a:t>
            </a:r>
            <a:r>
              <a:rPr lang="hu-HU" cap="small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(angolul </a:t>
            </a:r>
            <a:r>
              <a:rPr lang="hu-HU" i="1" dirty="0" err="1">
                <a:solidFill>
                  <a:schemeClr val="tx1"/>
                </a:solidFill>
              </a:rPr>
              <a:t>Application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6631" y="3356813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Transport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6631" y="4090740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Internet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6631" y="4824667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 (angolul </a:t>
            </a:r>
            <a:r>
              <a:rPr lang="hu-HU" i="1" dirty="0">
                <a:solidFill>
                  <a:schemeClr val="tx1"/>
                </a:solidFill>
              </a:rPr>
              <a:t>Link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2883" y="262288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2884" y="3356813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2883" y="4090740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2883" y="4824667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41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TELNET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496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06178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DNS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179494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26783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30620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28327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79293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19235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SATNET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08906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LAN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90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6171702" y="2622886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6157865" y="4848725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5440277" y="3561348"/>
            <a:ext cx="1017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protokollok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8993" y="5025706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hálózatok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rétegei („bottom-up”)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440787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b="1" dirty="0"/>
              <a:t>Kapcsolati réteg / </a:t>
            </a:r>
            <a:r>
              <a:rPr lang="hu-HU" sz="1800" b="1" dirty="0" err="1"/>
              <a:t>Host-to-network</a:t>
            </a:r>
            <a:r>
              <a:rPr lang="hu-HU" sz="1800" b="1" dirty="0"/>
              <a:t> </a:t>
            </a:r>
            <a:r>
              <a:rPr lang="hu-HU" sz="1800" b="1" dirty="0" err="1"/>
              <a:t>or</a:t>
            </a:r>
            <a:r>
              <a:rPr lang="hu-HU" sz="1800" b="1" dirty="0"/>
              <a:t> Link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nem specifikált</a:t>
            </a:r>
          </a:p>
          <a:p>
            <a:pPr lvl="1"/>
            <a:r>
              <a:rPr lang="hu-HU" sz="1600" dirty="0"/>
              <a:t>a LAN-tól függ</a:t>
            </a:r>
          </a:p>
          <a:p>
            <a:r>
              <a:rPr lang="hu-HU" sz="1800" b="1" dirty="0"/>
              <a:t>Internet réteg / Internet </a:t>
            </a:r>
            <a:r>
              <a:rPr lang="hu-HU" sz="1800" b="1" dirty="0" err="1"/>
              <a:t>or</a:t>
            </a:r>
            <a:r>
              <a:rPr lang="hu-HU" sz="1800" b="1" dirty="0"/>
              <a:t> Network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speciális csomagformátum</a:t>
            </a:r>
          </a:p>
          <a:p>
            <a:pPr lvl="1"/>
            <a:r>
              <a:rPr lang="hu-HU" sz="1600" dirty="0"/>
              <a:t>útvonal meghatározás (</a:t>
            </a:r>
            <a:r>
              <a:rPr lang="hu-HU" sz="1600" dirty="0" err="1"/>
              <a:t>routing</a:t>
            </a:r>
            <a:r>
              <a:rPr lang="hu-HU" sz="1600" dirty="0"/>
              <a:t>)</a:t>
            </a:r>
          </a:p>
          <a:p>
            <a:pPr lvl="1"/>
            <a:r>
              <a:rPr lang="hu-HU" sz="1600" dirty="0"/>
              <a:t>csomag továbbítás (angolul </a:t>
            </a:r>
            <a:r>
              <a:rPr lang="hu-HU" sz="1600" i="1" dirty="0" err="1"/>
              <a:t>packet</a:t>
            </a:r>
            <a:r>
              <a:rPr lang="hu-HU" sz="1600" i="1" dirty="0"/>
              <a:t> </a:t>
            </a:r>
            <a:r>
              <a:rPr lang="hu-HU" sz="1600" i="1" dirty="0" err="1"/>
              <a:t>forwarding</a:t>
            </a:r>
            <a:r>
              <a:rPr lang="hu-HU" sz="1600" dirty="0"/>
              <a:t>)</a:t>
            </a:r>
          </a:p>
          <a:p>
            <a:r>
              <a:rPr lang="hu-HU" sz="1800" b="1" dirty="0"/>
              <a:t>Szállítói réteg / </a:t>
            </a:r>
            <a:r>
              <a:rPr lang="hu-HU" sz="1800" b="1" dirty="0" err="1"/>
              <a:t>Transport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b="1" dirty="0" err="1"/>
              <a:t>T</a:t>
            </a:r>
            <a:r>
              <a:rPr lang="hu-HU" sz="1600" dirty="0" err="1"/>
              <a:t>ransport</a:t>
            </a:r>
            <a:r>
              <a:rPr lang="hu-HU" sz="1600" dirty="0"/>
              <a:t> </a:t>
            </a:r>
            <a:r>
              <a:rPr lang="hu-HU" sz="1600" b="1" dirty="0" err="1"/>
              <a:t>C</a:t>
            </a:r>
            <a:r>
              <a:rPr lang="hu-HU" sz="1600" dirty="0" err="1"/>
              <a:t>ontrol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</a:t>
            </a:r>
          </a:p>
          <a:p>
            <a:pPr lvl="2"/>
            <a:r>
              <a:rPr lang="hu-HU" sz="1600" dirty="0"/>
              <a:t>megbízható, kétirányú bájt-folyam átviteli szolgáltatás</a:t>
            </a:r>
          </a:p>
          <a:p>
            <a:pPr lvl="2"/>
            <a:r>
              <a:rPr lang="hu-HU" sz="1600" dirty="0"/>
              <a:t>szegmentálás, folyamfelügyelet, </a:t>
            </a:r>
            <a:r>
              <a:rPr lang="hu-HU" sz="1600" dirty="0" err="1"/>
              <a:t>multiplexálás</a:t>
            </a:r>
            <a:endParaRPr lang="hu-HU" sz="1600" dirty="0"/>
          </a:p>
          <a:p>
            <a:pPr lvl="1"/>
            <a:r>
              <a:rPr lang="hu-HU" sz="1600" b="1" dirty="0" err="1"/>
              <a:t>U</a:t>
            </a:r>
            <a:r>
              <a:rPr lang="hu-HU" sz="1600" dirty="0" err="1"/>
              <a:t>ser</a:t>
            </a:r>
            <a:r>
              <a:rPr lang="hu-HU" sz="1600" dirty="0"/>
              <a:t> </a:t>
            </a:r>
            <a:r>
              <a:rPr lang="hu-HU" sz="1600" b="1" dirty="0" err="1"/>
              <a:t>D</a:t>
            </a:r>
            <a:r>
              <a:rPr lang="hu-HU" sz="1600" dirty="0" err="1"/>
              <a:t>atagram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 </a:t>
            </a:r>
          </a:p>
          <a:p>
            <a:pPr lvl="2"/>
            <a:r>
              <a:rPr lang="hu-HU" sz="1600" dirty="0"/>
              <a:t>nem megbízható átviteli szolgáltatás</a:t>
            </a:r>
          </a:p>
          <a:p>
            <a:pPr lvl="2"/>
            <a:r>
              <a:rPr lang="hu-HU" sz="1600" dirty="0"/>
              <a:t>nincs folyamfelügyelet</a:t>
            </a:r>
          </a:p>
          <a:p>
            <a:r>
              <a:rPr lang="hu-HU" sz="1800" b="1" dirty="0"/>
              <a:t> Alkalmazási réteg / </a:t>
            </a:r>
            <a:r>
              <a:rPr lang="hu-HU" sz="1800" b="1" dirty="0" err="1"/>
              <a:t>Application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Szolgáltatások nyújtása: Telnet, FTP, SMTP, HTTP, NNTP, DNS, SSH, etc.</a:t>
            </a:r>
            <a:endParaRPr lang="hu-HU" sz="1800" dirty="0"/>
          </a:p>
          <a:p>
            <a:pPr lvl="1"/>
            <a:endParaRPr lang="hu-HU" sz="1800" dirty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22043" y="1600200"/>
            <a:ext cx="5893557" cy="5105400"/>
          </a:xfrm>
        </p:spPr>
        <p:txBody>
          <a:bodyPr anchor="ctr"/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Mit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csinál</a:t>
            </a:r>
            <a:r>
              <a:rPr lang="hu-HU" dirty="0"/>
              <a:t> az adott réteg?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férhetünk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hozzá</a:t>
            </a:r>
            <a:r>
              <a:rPr lang="hu-HU" dirty="0"/>
              <a:t> a réteghez?</a:t>
            </a:r>
            <a:endParaRPr lang="en-US" dirty="0"/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implementáljuk</a:t>
            </a:r>
            <a:r>
              <a:rPr lang="hu-HU" dirty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tördelésezés: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2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/>
              <a:t>Multiplex</a:t>
            </a:r>
            <a:r>
              <a:rPr lang="hu-HU" dirty="0" err="1"/>
              <a:t>álás</a:t>
            </a:r>
            <a:r>
              <a:rPr lang="en-US" dirty="0"/>
              <a:t>/</a:t>
            </a:r>
            <a:r>
              <a:rPr lang="en-US" dirty="0" err="1"/>
              <a:t>demultiplex</a:t>
            </a:r>
            <a:r>
              <a:rPr lang="hu-HU" dirty="0" err="1"/>
              <a:t>álás</a:t>
            </a:r>
            <a:endParaRPr lang="en-US" dirty="0"/>
          </a:p>
          <a:p>
            <a:pPr lvl="1"/>
            <a:r>
              <a:rPr lang="hu-HU" dirty="0"/>
              <a:t>Torlódásvezérlés</a:t>
            </a:r>
            <a:endParaRPr lang="en-US" dirty="0"/>
          </a:p>
          <a:p>
            <a:pPr lvl="1"/>
            <a:r>
              <a:rPr lang="hu-HU" dirty="0"/>
              <a:t>Megbízható, sorrendhelyes továbbítás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Üzenet küldése egy célállomásnak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</a:t>
            </a:r>
            <a:endParaRPr lang="en-US" dirty="0"/>
          </a:p>
          <a:p>
            <a:pPr lvl="1"/>
            <a:r>
              <a:rPr lang="hu-HU" dirty="0"/>
              <a:t>Megbízhatóság/Hiba javítás</a:t>
            </a:r>
            <a:endParaRPr lang="en-US" dirty="0"/>
          </a:p>
          <a:p>
            <a:pPr lvl="1"/>
            <a:r>
              <a:rPr lang="hu-HU" dirty="0"/>
              <a:t>Folyamfelügyelet</a:t>
            </a:r>
          </a:p>
          <a:p>
            <a:r>
              <a:rPr lang="hu-HU" dirty="0"/>
              <a:t>Példa</a:t>
            </a:r>
            <a:r>
              <a:rPr lang="en-US" dirty="0"/>
              <a:t>: UDP, TCP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28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(checkpoint)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Token </a:t>
            </a:r>
            <a:r>
              <a:rPr lang="hu-HU" dirty="0"/>
              <a:t>menedzsment</a:t>
            </a:r>
            <a:endParaRPr lang="en-US" dirty="0"/>
          </a:p>
          <a:p>
            <a:pPr lvl="1"/>
            <a:r>
              <a:rPr lang="hu-HU" dirty="0" err="1"/>
              <a:t>Szinkronizációs</a:t>
            </a:r>
            <a:r>
              <a:rPr lang="en-US" dirty="0"/>
              <a:t> checkpoints</a:t>
            </a:r>
            <a:r>
              <a:rPr lang="hu-HU" dirty="0"/>
              <a:t> beszúrás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62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Adatkonverzió különböző reprezentációk között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 big endian to little endian</a:t>
            </a:r>
          </a:p>
          <a:p>
            <a:pPr lvl="1"/>
            <a:r>
              <a:rPr lang="hu-HU" dirty="0"/>
              <a:t>Pl.</a:t>
            </a:r>
            <a:r>
              <a:rPr lang="en-US" dirty="0"/>
              <a:t> </a:t>
            </a:r>
            <a:r>
              <a:rPr lang="en-US" dirty="0" err="1"/>
              <a:t>Ascii</a:t>
            </a:r>
            <a:r>
              <a:rPr lang="en-US" dirty="0"/>
              <a:t> to Unicode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Adatformátumokat definiál</a:t>
            </a:r>
            <a:endParaRPr lang="en-US" dirty="0"/>
          </a:p>
          <a:p>
            <a:pPr lvl="1"/>
            <a:r>
              <a:rPr lang="hu-HU" dirty="0"/>
              <a:t>Transzformációs szabályokat alkalmaz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hu-HU" dirty="0" err="1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/>
              <a:t>kapcsold be a </a:t>
            </a:r>
            <a:r>
              <a:rPr lang="hu-HU" dirty="0" err="1"/>
              <a:t>mobilod</a:t>
            </a:r>
            <a:r>
              <a:rPr lang="hu-HU" dirty="0"/>
              <a:t> és nézd meg milyen </a:t>
            </a:r>
            <a:r>
              <a:rPr lang="hu-HU" dirty="0" err="1"/>
              <a:t>appok</a:t>
            </a:r>
            <a:r>
              <a:rPr lang="hu-HU" dirty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6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4252696" y="2524860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117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17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17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OSI </a:t>
            </a:r>
            <a:r>
              <a:rPr lang="hu-HU" dirty="0"/>
              <a:t>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94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OSI: Open Systems Interconnect Model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62822" y="2524862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35400" y="2524862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1582" y="3100350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24024" y="310035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1713" y="3673527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724155" y="367352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51713" y="4246704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24155" y="4246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1713" y="4819881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24155" y="481988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1713" y="5397615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724155" y="539761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1844" y="5970792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24286" y="597079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61207" y="4824438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933649" y="482443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61207" y="5402172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933649" y="540217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1339" y="5975349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168303" y="2524861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8168566" y="2524861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68303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140745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68434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8140876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68434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8140876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68434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140876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8434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8140876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68565" y="5970791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141007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2131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5381954" y="2011906"/>
            <a:ext cx="1628446" cy="542502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 err="1"/>
              <a:t>Router</a:t>
            </a:r>
            <a:r>
              <a:rPr lang="hu-HU" dirty="0"/>
              <a:t>/</a:t>
            </a:r>
            <a:r>
              <a:rPr lang="en-US" dirty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594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93058" y="5975349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1207" y="5966234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974859" y="596623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03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03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299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299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103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299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30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614840" y="4640239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4180762" y="3292597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4139285" y="2917496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2861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provides a service to the layer above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service </a:t>
            </a:r>
            <a:r>
              <a:rPr lang="hu-HU" u="sng" dirty="0" err="1"/>
              <a:t>provided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i="1" dirty="0" err="1"/>
              <a:t>high</a:t>
            </a:r>
            <a:r>
              <a:rPr lang="hu-HU" i="1" dirty="0"/>
              <a:t> </a:t>
            </a:r>
            <a:r>
              <a:rPr lang="hu-HU" i="1" dirty="0" err="1"/>
              <a:t>level</a:t>
            </a:r>
            <a:r>
              <a:rPr lang="hu-HU" i="1" dirty="0"/>
              <a:t> </a:t>
            </a:r>
            <a:r>
              <a:rPr lang="hu-HU" i="1" dirty="0" err="1"/>
              <a:t>network</a:t>
            </a:r>
            <a:r>
              <a:rPr lang="hu-HU" i="1" dirty="0"/>
              <a:t> </a:t>
            </a:r>
            <a:r>
              <a:rPr lang="hu-HU" i="1" dirty="0" err="1"/>
              <a:t>access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i="1" dirty="0"/>
              <a:t>end-</a:t>
            </a:r>
            <a:r>
              <a:rPr lang="hu-HU" i="1" dirty="0" err="1"/>
              <a:t>to</a:t>
            </a:r>
            <a:r>
              <a:rPr lang="hu-HU" i="1" dirty="0"/>
              <a:t>-end </a:t>
            </a:r>
            <a:r>
              <a:rPr lang="hu-HU" i="1" dirty="0" err="1"/>
              <a:t>delivery</a:t>
            </a:r>
            <a:r>
              <a:rPr lang="hu-HU" i="1" dirty="0"/>
              <a:t> (</a:t>
            </a:r>
            <a:r>
              <a:rPr lang="hu-HU" i="1" dirty="0" err="1"/>
              <a:t>reliable</a:t>
            </a:r>
            <a:r>
              <a:rPr lang="hu-HU" i="1" dirty="0"/>
              <a:t> </a:t>
            </a:r>
            <a:r>
              <a:rPr lang="hu-HU" i="1" dirty="0" err="1"/>
              <a:t>or</a:t>
            </a:r>
            <a:r>
              <a:rPr lang="hu-HU" i="1" dirty="0"/>
              <a:t> </a:t>
            </a:r>
            <a:r>
              <a:rPr lang="hu-HU" i="1" dirty="0" err="1"/>
              <a:t>not</a:t>
            </a:r>
            <a:r>
              <a:rPr lang="hu-HU" i="1" dirty="0"/>
              <a:t>)</a:t>
            </a:r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hu-HU" i="1" dirty="0" err="1"/>
              <a:t>global</a:t>
            </a:r>
            <a:r>
              <a:rPr lang="hu-HU" i="1" dirty="0"/>
              <a:t>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hu-HU" i="1" dirty="0"/>
              <a:t>local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hu-HU" i="1" dirty="0" err="1"/>
              <a:t>physical</a:t>
            </a:r>
            <a:r>
              <a:rPr lang="hu-HU" i="1" dirty="0"/>
              <a:t> </a:t>
            </a:r>
            <a:r>
              <a:rPr lang="hu-HU" i="1" dirty="0" err="1"/>
              <a:t>transfer</a:t>
            </a:r>
            <a:r>
              <a:rPr lang="hu-HU" i="1" dirty="0"/>
              <a:t> of </a:t>
            </a:r>
            <a:r>
              <a:rPr lang="hu-HU" i="1" dirty="0" err="1"/>
              <a:t>bits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Hybrid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– 5 </a:t>
            </a:r>
            <a:r>
              <a:rPr lang="hu-HU" dirty="0" err="1"/>
              <a:t>layers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226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6308DD5-553D-4350-9A56-D34032E2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Reliable (or unreliable) transport</a:t>
            </a:r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global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local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  <a:endParaRPr lang="hu-HU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Physical transfer of bits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37EB836-692A-460D-BA3C-F271602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layer provides a service to the layer above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using the services of the layer directly below it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6146" name="Picture 2" descr="Image result for internet hourglass">
            <a:extLst>
              <a:ext uri="{FF2B5EF4-FFF2-40B4-BE49-F238E27FC236}">
                <a16:creationId xmlns:a16="http://schemas.microsoft.com/office/drawing/2014/main" id="{CDBC7053-ABD8-462C-8091-B21EF429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45" y="1319988"/>
            <a:ext cx="3333297" cy="52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FC0573-E870-43F4-B27D-B36D57D5E060}"/>
              </a:ext>
            </a:extLst>
          </p:cNvPr>
          <p:cNvCxnSpPr>
            <a:cxnSpLocks/>
          </p:cNvCxnSpPr>
          <p:nvPr/>
        </p:nvCxnSpPr>
        <p:spPr>
          <a:xfrm>
            <a:off x="2472267" y="1783644"/>
            <a:ext cx="5226755" cy="575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1D3D4FAB-35FD-43EB-8E4C-257913E2825E}"/>
              </a:ext>
            </a:extLst>
          </p:cNvPr>
          <p:cNvCxnSpPr>
            <a:cxnSpLocks/>
          </p:cNvCxnSpPr>
          <p:nvPr/>
        </p:nvCxnSpPr>
        <p:spPr>
          <a:xfrm>
            <a:off x="4538133" y="2765778"/>
            <a:ext cx="3561645" cy="455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7059648-A1F2-4749-9D5A-532DBFBA1C7D}"/>
              </a:ext>
            </a:extLst>
          </p:cNvPr>
          <p:cNvCxnSpPr>
            <a:cxnSpLocks/>
          </p:cNvCxnSpPr>
          <p:nvPr/>
        </p:nvCxnSpPr>
        <p:spPr>
          <a:xfrm>
            <a:off x="4712156" y="3770489"/>
            <a:ext cx="3997221" cy="202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E59FB2D-0E24-4623-96AC-27357FB903C0}"/>
              </a:ext>
            </a:extLst>
          </p:cNvPr>
          <p:cNvCxnSpPr>
            <a:cxnSpLocks/>
          </p:cNvCxnSpPr>
          <p:nvPr/>
        </p:nvCxnSpPr>
        <p:spPr>
          <a:xfrm flipV="1">
            <a:off x="4538133" y="4651400"/>
            <a:ext cx="3476978" cy="1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A4D328A-2F50-4B39-AFEA-519413FC1D6B}"/>
              </a:ext>
            </a:extLst>
          </p:cNvPr>
          <p:cNvCxnSpPr>
            <a:cxnSpLocks/>
          </p:cNvCxnSpPr>
          <p:nvPr/>
        </p:nvCxnSpPr>
        <p:spPr>
          <a:xfrm>
            <a:off x="3606799" y="5763507"/>
            <a:ext cx="4092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0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role</a:t>
            </a:r>
            <a:r>
              <a:rPr lang="hu-HU" u="sng" dirty="0"/>
              <a:t> (</a:t>
            </a:r>
            <a:r>
              <a:rPr lang="hu-HU" u="sng" dirty="0">
                <a:solidFill>
                  <a:srgbClr val="FF0000"/>
                </a:solidFill>
              </a:rPr>
              <a:t>PDU</a:t>
            </a:r>
            <a:r>
              <a:rPr lang="hu-HU" u="sng" dirty="0"/>
              <a:t>)</a:t>
            </a:r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dirty="0" err="1"/>
              <a:t>exchanges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messages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processes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dirty="0" err="1"/>
              <a:t>transports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segments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end-</a:t>
            </a:r>
            <a:r>
              <a:rPr lang="hu-HU" dirty="0" err="1"/>
              <a:t>systems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packets</a:t>
            </a:r>
            <a:r>
              <a:rPr lang="en-US" dirty="0"/>
              <a:t> around the network</a:t>
            </a:r>
            <a:endParaRPr lang="hu-HU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frames</a:t>
            </a:r>
            <a:r>
              <a:rPr lang="en-US" dirty="0"/>
              <a:t> across a link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bits</a:t>
            </a:r>
            <a:r>
              <a:rPr lang="en-US" dirty="0"/>
              <a:t> across a physical medium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layer has a </a:t>
            </a:r>
            <a:r>
              <a:rPr lang="en-US" dirty="0">
                <a:solidFill>
                  <a:srgbClr val="FF0000"/>
                </a:solidFill>
              </a:rPr>
              <a:t>unit of data</a:t>
            </a:r>
            <a:r>
              <a:rPr lang="hu-HU" dirty="0">
                <a:solidFill>
                  <a:srgbClr val="FF0000"/>
                </a:solidFill>
              </a:rPr>
              <a:t>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					</a:t>
            </a:r>
            <a:r>
              <a:rPr lang="hu-HU" dirty="0">
                <a:solidFill>
                  <a:schemeClr val="tx1"/>
                </a:solidFill>
              </a:rPr>
              <a:t>(</a:t>
            </a:r>
            <a:r>
              <a:rPr lang="hu-HU" dirty="0" err="1">
                <a:solidFill>
                  <a:schemeClr val="tx1"/>
                </a:solidFill>
              </a:rPr>
              <a:t>aka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p</a:t>
            </a:r>
            <a:r>
              <a:rPr lang="hu-HU" b="1" dirty="0" err="1">
                <a:solidFill>
                  <a:srgbClr val="FF0000"/>
                </a:solidFill>
              </a:rPr>
              <a:t>rotocol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d</a:t>
            </a:r>
            <a:r>
              <a:rPr lang="hu-HU" b="1" dirty="0" err="1">
                <a:solidFill>
                  <a:srgbClr val="FF0000"/>
                </a:solidFill>
              </a:rPr>
              <a:t>ata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>
                <a:solidFill>
                  <a:srgbClr val="FF0000"/>
                </a:solidFill>
              </a:rPr>
              <a:t>u</a:t>
            </a:r>
            <a:r>
              <a:rPr lang="hu-HU" b="1" dirty="0">
                <a:solidFill>
                  <a:srgbClr val="FF0000"/>
                </a:solidFill>
              </a:rPr>
              <a:t>nit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141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(except for L3)</a:t>
            </a:r>
            <a:r>
              <a:rPr lang="en-US" dirty="0"/>
              <a:t> is </a:t>
            </a:r>
            <a:br>
              <a:rPr lang="hu-HU" dirty="0"/>
            </a:br>
            <a:r>
              <a:rPr lang="en-US" dirty="0"/>
              <a:t>implemented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protocols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2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L3	Network</a:t>
            </a:r>
            <a:r>
              <a:rPr lang="hu-HU" dirty="0">
                <a:solidFill>
                  <a:srgbClr val="FF0000"/>
                </a:solidFill>
              </a:rPr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Internet </a:t>
            </a:r>
            <a:r>
              <a:rPr lang="hu-HU" dirty="0" err="1"/>
              <a:t>Protocol</a:t>
            </a:r>
            <a:r>
              <a:rPr lang="hu-HU" dirty="0"/>
              <a:t> (IP)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glue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acting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 </a:t>
            </a:r>
            <a:r>
              <a:rPr lang="hu-HU" dirty="0" err="1"/>
              <a:t>unifying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components</a:t>
            </a:r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E9B5A66-45FC-449A-BC19-2AD982A450E8}"/>
              </a:ext>
            </a:extLst>
          </p:cNvPr>
          <p:cNvSpPr txBox="1"/>
          <p:nvPr/>
        </p:nvSpPr>
        <p:spPr>
          <a:xfrm>
            <a:off x="3747909" y="1161537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End-</a:t>
            </a:r>
            <a:r>
              <a:rPr lang="hu-HU" b="1" dirty="0" err="1">
                <a:solidFill>
                  <a:srgbClr val="FF0000"/>
                </a:solidFill>
              </a:rPr>
              <a:t>points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63CF0A12-79B5-4CFB-999B-5F019979075E}"/>
              </a:ext>
            </a:extLst>
          </p:cNvPr>
          <p:cNvSpPr txBox="1"/>
          <p:nvPr/>
        </p:nvSpPr>
        <p:spPr>
          <a:xfrm>
            <a:off x="2908650" y="2901028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Switches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8DAA608-335C-48A0-9B06-C516283057B4}"/>
              </a:ext>
            </a:extLst>
          </p:cNvPr>
          <p:cNvSpPr txBox="1"/>
          <p:nvPr/>
        </p:nvSpPr>
        <p:spPr>
          <a:xfrm>
            <a:off x="5089522" y="3583604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Links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technology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is implemented with </a:t>
            </a:r>
            <a:br>
              <a:rPr lang="hu-HU" dirty="0"/>
            </a:br>
            <a:r>
              <a:rPr lang="en-US" dirty="0"/>
              <a:t>different protocols</a:t>
            </a:r>
            <a:r>
              <a:rPr lang="hu-HU" dirty="0"/>
              <a:t> and </a:t>
            </a:r>
            <a:r>
              <a:rPr lang="hu-HU" dirty="0" err="1">
                <a:solidFill>
                  <a:srgbClr val="FF0000"/>
                </a:solidFill>
              </a:rPr>
              <a:t>technologies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15237FD8-5B4F-4D55-8624-90693CD1EEB7}"/>
              </a:ext>
            </a:extLst>
          </p:cNvPr>
          <p:cNvSpPr/>
          <p:nvPr/>
        </p:nvSpPr>
        <p:spPr>
          <a:xfrm>
            <a:off x="4436533" y="1975555"/>
            <a:ext cx="3330223" cy="32313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BD1FC24-27F2-428C-9C0A-295966F9C083}"/>
              </a:ext>
            </a:extLst>
          </p:cNvPr>
          <p:cNvSpPr/>
          <p:nvPr/>
        </p:nvSpPr>
        <p:spPr>
          <a:xfrm>
            <a:off x="4837288" y="2745930"/>
            <a:ext cx="3330223" cy="3231351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06231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0BC6B0A-96D3-43D4-9D9F-F6B5B8EDE85D}"/>
              </a:ext>
            </a:extLst>
          </p:cNvPr>
          <p:cNvGrpSpPr/>
          <p:nvPr/>
        </p:nvGrpSpPr>
        <p:grpSpPr>
          <a:xfrm>
            <a:off x="3939822" y="3073399"/>
            <a:ext cx="4312356" cy="1055513"/>
            <a:chOff x="3939822" y="3073399"/>
            <a:chExt cx="4312356" cy="1055513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EC340A48-CB6D-4E06-AD9E-EC9335B759D2}"/>
                </a:ext>
              </a:extLst>
            </p:cNvPr>
            <p:cNvSpPr/>
            <p:nvPr/>
          </p:nvSpPr>
          <p:spPr>
            <a:xfrm>
              <a:off x="4436533" y="3073399"/>
              <a:ext cx="3330223" cy="7112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/>
                  </a:solidFill>
                </a:rPr>
                <a:t>Speed</a:t>
              </a:r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45AFE17-0A41-4A42-92D0-9EC07D4ACC34}"/>
                </a:ext>
              </a:extLst>
            </p:cNvPr>
            <p:cNvSpPr/>
            <p:nvPr/>
          </p:nvSpPr>
          <p:spPr>
            <a:xfrm rot="20920614">
              <a:off x="3939822" y="3417711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CABD611-93F9-46DB-81D1-18878CF071F7}"/>
              </a:ext>
            </a:extLst>
          </p:cNvPr>
          <p:cNvGrpSpPr/>
          <p:nvPr/>
        </p:nvGrpSpPr>
        <p:grpSpPr>
          <a:xfrm>
            <a:off x="3460416" y="1716394"/>
            <a:ext cx="4312356" cy="970362"/>
            <a:chOff x="3460416" y="1716394"/>
            <a:chExt cx="4312356" cy="970362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ECFCEDFE-569B-4CB3-871A-38AE4E006DD6}"/>
                </a:ext>
              </a:extLst>
            </p:cNvPr>
            <p:cNvSpPr/>
            <p:nvPr/>
          </p:nvSpPr>
          <p:spPr>
            <a:xfrm>
              <a:off x="4436533" y="1975555"/>
              <a:ext cx="3330223" cy="7112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Flexibility</a:t>
              </a:r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A13A541-A43B-4554-848D-E79B33021032}"/>
                </a:ext>
              </a:extLst>
            </p:cNvPr>
            <p:cNvSpPr/>
            <p:nvPr/>
          </p:nvSpPr>
          <p:spPr>
            <a:xfrm rot="20920614">
              <a:off x="3460416" y="1716394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84789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436CBEF-7C31-40A2-B781-7E148409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497782"/>
            <a:ext cx="5448300" cy="149509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7DE4229-BF8A-498E-9085-A6FB3A0E5818}"/>
              </a:ext>
            </a:extLst>
          </p:cNvPr>
          <p:cNvSpPr txBox="1"/>
          <p:nvPr/>
        </p:nvSpPr>
        <p:spPr>
          <a:xfrm>
            <a:off x="3225800" y="2235200"/>
            <a:ext cx="55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L1                 L2                      L3                    L4                    L5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8184C3-5F78-4186-AA88-8F910FDDC9A1}"/>
              </a:ext>
            </a:extLst>
          </p:cNvPr>
          <p:cNvSpPr txBox="1"/>
          <p:nvPr/>
        </p:nvSpPr>
        <p:spPr>
          <a:xfrm>
            <a:off x="1549400" y="26436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Hardware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E140C7A-AC68-46BD-AB01-39EBB3B8F269}"/>
              </a:ext>
            </a:extLst>
          </p:cNvPr>
          <p:cNvSpPr txBox="1"/>
          <p:nvPr/>
        </p:nvSpPr>
        <p:spPr>
          <a:xfrm>
            <a:off x="8432800" y="326485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Software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141B856-063C-4925-99DD-32B4CA41E850}"/>
              </a:ext>
            </a:extLst>
          </p:cNvPr>
          <p:cNvSpPr txBox="1"/>
          <p:nvPr/>
        </p:nvSpPr>
        <p:spPr>
          <a:xfrm>
            <a:off x="1269999" y="4336672"/>
            <a:ext cx="223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programmable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3D1C62A-1869-49D4-8104-F6DF72C512C0}"/>
              </a:ext>
            </a:extLst>
          </p:cNvPr>
          <p:cNvSpPr txBox="1"/>
          <p:nvPr/>
        </p:nvSpPr>
        <p:spPr>
          <a:xfrm>
            <a:off x="8001000" y="529140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highly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optimized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drivers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AB313D02-A235-41CB-9707-A03FBEDA9F03}"/>
              </a:ext>
            </a:extLst>
          </p:cNvPr>
          <p:cNvCxnSpPr/>
          <p:nvPr/>
        </p:nvCxnSpPr>
        <p:spPr>
          <a:xfrm>
            <a:off x="3606800" y="4659837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709C0547-C2FB-4A63-A8B3-7EB0DD77FCA8}"/>
              </a:ext>
            </a:extLst>
          </p:cNvPr>
          <p:cNvCxnSpPr>
            <a:cxnSpLocks/>
          </p:cNvCxnSpPr>
          <p:nvPr/>
        </p:nvCxnSpPr>
        <p:spPr>
          <a:xfrm flipH="1">
            <a:off x="3606800" y="5614572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5780E879-3690-49C6-A090-07D6033CABF6}"/>
              </a:ext>
            </a:extLst>
          </p:cNvPr>
          <p:cNvSpPr txBox="1"/>
          <p:nvPr/>
        </p:nvSpPr>
        <p:spPr>
          <a:xfrm>
            <a:off x="4089400" y="429647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SDN, P4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2AA6680-2B72-49C7-AEC2-2C93C0FD5A41}"/>
              </a:ext>
            </a:extLst>
          </p:cNvPr>
          <p:cNvSpPr txBox="1"/>
          <p:nvPr/>
        </p:nvSpPr>
        <p:spPr>
          <a:xfrm>
            <a:off x="4311650" y="524524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DPDK, FD.io, VPP</a:t>
            </a:r>
          </a:p>
        </p:txBody>
      </p:sp>
    </p:spTree>
    <p:extLst>
      <p:ext uri="{BB962C8B-B14F-4D97-AF65-F5344CB8AC3E}">
        <p14:creationId xmlns:p14="http://schemas.microsoft.com/office/powerpoint/2010/main" val="27038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14ADDF-8E4B-4FDA-B434-643FF89E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Each layer takes messages from the layer above,</a:t>
            </a:r>
            <a:br>
              <a:rPr lang="en-US" sz="3600" dirty="0"/>
            </a:br>
            <a:r>
              <a:rPr lang="en-US" sz="3600" dirty="0"/>
              <a:t>and </a:t>
            </a:r>
            <a:r>
              <a:rPr lang="en-US" sz="3600" b="1" i="1" dirty="0">
                <a:solidFill>
                  <a:srgbClr val="FF0000"/>
                </a:solidFill>
              </a:rPr>
              <a:t>encapsulates</a:t>
            </a:r>
            <a:r>
              <a:rPr lang="en-US" sz="3600" i="1" dirty="0"/>
              <a:t> </a:t>
            </a:r>
            <a:r>
              <a:rPr lang="en-US" sz="3600" dirty="0"/>
              <a:t>with its own header and/or trailer</a:t>
            </a:r>
            <a:endParaRPr lang="hu-HU" sz="36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85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732216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6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</p:spTree>
    <p:extLst>
      <p:ext uri="{BB962C8B-B14F-4D97-AF65-F5344CB8AC3E}">
        <p14:creationId xmlns:p14="http://schemas.microsoft.com/office/powerpoint/2010/main" val="631002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7BABE86-3384-4267-97DB-A76812E19881}"/>
              </a:ext>
            </a:extLst>
          </p:cNvPr>
          <p:cNvSpPr/>
          <p:nvPr/>
        </p:nvSpPr>
        <p:spPr>
          <a:xfrm>
            <a:off x="7835900" y="5519815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DC3CEE25-4ED7-4F64-89BE-D072500F94B6}"/>
              </a:ext>
            </a:extLst>
          </p:cNvPr>
          <p:cNvSpPr/>
          <p:nvPr/>
        </p:nvSpPr>
        <p:spPr>
          <a:xfrm>
            <a:off x="8623300" y="5519814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80B62170-CF0C-45DB-B51F-BA04C118F4CA}"/>
              </a:ext>
            </a:extLst>
          </p:cNvPr>
          <p:cNvSpPr/>
          <p:nvPr/>
        </p:nvSpPr>
        <p:spPr>
          <a:xfrm>
            <a:off x="7048500" y="5519814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3B9589AF-B479-418F-8E3D-2AD165A13C65}"/>
              </a:ext>
            </a:extLst>
          </p:cNvPr>
          <p:cNvCxnSpPr/>
          <p:nvPr/>
        </p:nvCxnSpPr>
        <p:spPr>
          <a:xfrm>
            <a:off x="9423400" y="4956601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55419C8E-9558-4D4D-B7A1-7FB0C9E922C8}"/>
              </a:ext>
            </a:extLst>
          </p:cNvPr>
          <p:cNvSpPr/>
          <p:nvPr/>
        </p:nvSpPr>
        <p:spPr>
          <a:xfrm>
            <a:off x="6261100" y="5519814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9CD6A38F-8CF6-48D4-8FF0-9A645F7C0824}"/>
              </a:ext>
            </a:extLst>
          </p:cNvPr>
          <p:cNvSpPr/>
          <p:nvPr/>
        </p:nvSpPr>
        <p:spPr>
          <a:xfrm>
            <a:off x="5765800" y="5519813"/>
            <a:ext cx="4508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ED8416EF-4F48-4F9C-984C-729FD4E67D6D}"/>
              </a:ext>
            </a:extLst>
          </p:cNvPr>
          <p:cNvSpPr/>
          <p:nvPr/>
        </p:nvSpPr>
        <p:spPr>
          <a:xfrm>
            <a:off x="11995150" y="5519813"/>
            <a:ext cx="1841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583260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 layers are </a:t>
            </a:r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 </a:t>
            </a:r>
            <a:br>
              <a:rPr lang="hu-HU" dirty="0"/>
            </a:br>
            <a:r>
              <a:rPr lang="hu-HU" dirty="0"/>
              <a:t>					</a:t>
            </a:r>
            <a:r>
              <a:rPr lang="en-US" dirty="0"/>
              <a:t>on every network device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Since when bits arrive they must make it to</a:t>
            </a:r>
            <a:br>
              <a:rPr lang="en-US" sz="4000" dirty="0"/>
            </a:br>
            <a:r>
              <a:rPr lang="en-US" sz="4000" dirty="0"/>
              <a:t>the application, all the layers exist on a host</a:t>
            </a:r>
            <a:endParaRPr lang="hu-HU" sz="4000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0B98D461-11DC-42DF-8BFE-48BB154E4A98}"/>
              </a:ext>
            </a:extLst>
          </p:cNvPr>
          <p:cNvSpPr txBox="1"/>
          <p:nvPr/>
        </p:nvSpPr>
        <p:spPr>
          <a:xfrm>
            <a:off x="10363200" y="1165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hosts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5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share network resources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act as </a:t>
            </a:r>
            <a:r>
              <a:rPr lang="en-US" b="1" dirty="0">
                <a:solidFill>
                  <a:srgbClr val="FF0000"/>
                </a:solidFill>
              </a:rPr>
              <a:t>L3 gateway</a:t>
            </a:r>
            <a:br>
              <a:rPr lang="en-US" dirty="0"/>
            </a:br>
            <a:r>
              <a:rPr lang="hu-HU" dirty="0"/>
              <a:t>		</a:t>
            </a:r>
            <a:r>
              <a:rPr lang="en-US" dirty="0"/>
              <a:t>as such they implement L2 and L3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4145A407-C999-4365-9824-0D59B31D8971}"/>
              </a:ext>
            </a:extLst>
          </p:cNvPr>
          <p:cNvSpPr txBox="1"/>
          <p:nvPr/>
        </p:nvSpPr>
        <p:spPr>
          <a:xfrm>
            <a:off x="7467596" y="3440862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Router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L3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38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act as </a:t>
            </a:r>
            <a:r>
              <a:rPr lang="en-US" dirty="0">
                <a:solidFill>
                  <a:srgbClr val="FF0000"/>
                </a:solidFill>
              </a:rPr>
              <a:t>L2 gateway</a:t>
            </a:r>
            <a:br>
              <a:rPr lang="en-US" dirty="0"/>
            </a:br>
            <a:r>
              <a:rPr lang="hu-HU" dirty="0"/>
              <a:t>			</a:t>
            </a:r>
            <a:r>
              <a:rPr lang="en-US" dirty="0"/>
              <a:t>as such they only implement L2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036CE10-562A-4D26-9E48-22CBEDA101D2}"/>
              </a:ext>
            </a:extLst>
          </p:cNvPr>
          <p:cNvSpPr txBox="1"/>
          <p:nvPr/>
        </p:nvSpPr>
        <p:spPr>
          <a:xfrm>
            <a:off x="4816469" y="4676403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Switch</a:t>
            </a:r>
            <a:endParaRPr lang="hu-HU" b="1" dirty="0">
              <a:solidFill>
                <a:srgbClr val="FF0000"/>
              </a:solidFill>
            </a:endParaRP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L2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15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23427-9BD0-47F3-B1B5-DAAACCB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Wireshark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ADCBC1-3128-40FC-9BAA-ECCB455D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719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9263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59C63B-DFB5-47C2-950B-27BE82C4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How long does it take for a packet to reach the destination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What fraction of packets sent to a destination are dropped?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At what rate is the destination receiving data from the source?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</a:t>
            </a:r>
            <a:r>
              <a:rPr lang="en-US" i="1" dirty="0"/>
              <a:t>connection </a:t>
            </a:r>
            <a:r>
              <a:rPr lang="en-US" dirty="0"/>
              <a:t>is characterized by</a:t>
            </a:r>
            <a:br>
              <a:rPr lang="en-US" dirty="0"/>
            </a:br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delay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loss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ím 12">
            <a:extLst>
              <a:ext uri="{FF2B5EF4-FFF2-40B4-BE49-F238E27FC236}">
                <a16:creationId xmlns:a16="http://schemas.microsoft.com/office/drawing/2014/main" id="{8ABB0673-D783-4005-A467-CBC65714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CB614FEA-6C8D-49FE-9003-C514FE17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4411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processing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275846B5-A88C-4C53-8C59-D7A4AF31BECF}"/>
              </a:ext>
            </a:extLst>
          </p:cNvPr>
          <p:cNvSpPr/>
          <p:nvPr/>
        </p:nvSpPr>
        <p:spPr>
          <a:xfrm rot="10800000">
            <a:off x="5029200" y="1672260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Bal oldali kapcsos zárójel 7">
            <a:extLst>
              <a:ext uri="{FF2B5EF4-FFF2-40B4-BE49-F238E27FC236}">
                <a16:creationId xmlns:a16="http://schemas.microsoft.com/office/drawing/2014/main" id="{C4A74539-A9F5-45A4-BB46-EF7C25ED2747}"/>
              </a:ext>
            </a:extLst>
          </p:cNvPr>
          <p:cNvSpPr/>
          <p:nvPr/>
        </p:nvSpPr>
        <p:spPr>
          <a:xfrm rot="10800000">
            <a:off x="5029200" y="2628901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5651500" y="192146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dirty="0"/>
              <a:t>link </a:t>
            </a:r>
            <a:r>
              <a:rPr lang="hu-HU" b="1" dirty="0" err="1"/>
              <a:t>properties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5902AE-E17B-4FD7-BB5E-2017D17F3204}"/>
              </a:ext>
            </a:extLst>
          </p:cNvPr>
          <p:cNvSpPr txBox="1"/>
          <p:nvPr/>
        </p:nvSpPr>
        <p:spPr>
          <a:xfrm>
            <a:off x="5651500" y="2878105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</a:t>
            </a:r>
            <a:r>
              <a:rPr lang="en-US" b="1" dirty="0"/>
              <a:t>traffic mix &amp; switch internals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00689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strike="sngStrike" dirty="0"/>
              <a:t>    +	</a:t>
            </a:r>
            <a:r>
              <a:rPr lang="hu-HU" b="1" strike="sngStrike" dirty="0" err="1"/>
              <a:t>processing</a:t>
            </a:r>
            <a:r>
              <a:rPr lang="hu-HU" strike="sngStrike" dirty="0"/>
              <a:t> </a:t>
            </a:r>
            <a:r>
              <a:rPr lang="hu-HU" strike="sngStrike" dirty="0" err="1"/>
              <a:t>delay</a:t>
            </a:r>
            <a:endParaRPr lang="hu-HU" strike="sngStrike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4673600" y="2614733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tend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to</a:t>
            </a:r>
            <a:r>
              <a:rPr lang="hu-HU" b="1" dirty="0">
                <a:solidFill>
                  <a:srgbClr val="FF0000"/>
                </a:solidFill>
              </a:rPr>
              <a:t> be </a:t>
            </a:r>
            <a:r>
              <a:rPr lang="hu-HU" b="1" dirty="0" err="1">
                <a:solidFill>
                  <a:srgbClr val="FF0000"/>
                </a:solidFill>
              </a:rPr>
              <a:t>tiny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23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22D2E160-10EF-4B69-8F10-186DA81B2530}"/>
              </a:ext>
            </a:extLst>
          </p:cNvPr>
          <p:cNvCxnSpPr>
            <a:cxnSpLocks/>
          </p:cNvCxnSpPr>
          <p:nvPr/>
        </p:nvCxnSpPr>
        <p:spPr>
          <a:xfrm>
            <a:off x="4302478" y="1647366"/>
            <a:ext cx="358140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529D00B6-18C6-40F2-A0F6-5D0C5F80B6B6}"/>
              </a:ext>
            </a:extLst>
          </p:cNvPr>
          <p:cNvCxnSpPr>
            <a:cxnSpLocks/>
          </p:cNvCxnSpPr>
          <p:nvPr/>
        </p:nvCxnSpPr>
        <p:spPr>
          <a:xfrm>
            <a:off x="2434168" y="1607855"/>
            <a:ext cx="195509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C6B6212-E5C3-4074-B0CD-5B5DF9235AED}"/>
              </a:ext>
            </a:extLst>
          </p:cNvPr>
          <p:cNvCxnSpPr>
            <a:cxnSpLocks/>
          </p:cNvCxnSpPr>
          <p:nvPr/>
        </p:nvCxnSpPr>
        <p:spPr>
          <a:xfrm>
            <a:off x="7879646" y="1637730"/>
            <a:ext cx="187395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01EBB2-AB91-4016-A67C-11D7181A0707}"/>
              </a:ext>
            </a:extLst>
          </p:cNvPr>
          <p:cNvSpPr/>
          <p:nvPr/>
        </p:nvSpPr>
        <p:spPr>
          <a:xfrm>
            <a:off x="4141612" y="141393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7253E44D-B2C6-4B0A-AE87-ECB316E31059}"/>
              </a:ext>
            </a:extLst>
          </p:cNvPr>
          <p:cNvSpPr/>
          <p:nvPr/>
        </p:nvSpPr>
        <p:spPr>
          <a:xfrm>
            <a:off x="2254257" y="1462985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5CBFF0F-386E-4739-AF6B-702A27D8C770}"/>
              </a:ext>
            </a:extLst>
          </p:cNvPr>
          <p:cNvSpPr/>
          <p:nvPr/>
        </p:nvSpPr>
        <p:spPr>
          <a:xfrm>
            <a:off x="9606842" y="1502089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E9738F20-1505-4E10-8275-128766083F3C}"/>
              </a:ext>
            </a:extLst>
          </p:cNvPr>
          <p:cNvSpPr/>
          <p:nvPr/>
        </p:nvSpPr>
        <p:spPr>
          <a:xfrm>
            <a:off x="7670802" y="1462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628758E-AF74-45A0-9DA8-CC2277C0768D}"/>
              </a:ext>
            </a:extLst>
          </p:cNvPr>
          <p:cNvSpPr txBox="1"/>
          <p:nvPr/>
        </p:nvSpPr>
        <p:spPr>
          <a:xfrm>
            <a:off x="1651000" y="2171700"/>
            <a:ext cx="9258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transmission</a:t>
            </a:r>
            <a:r>
              <a:rPr lang="hu-HU" dirty="0"/>
              <a:t>						  </a:t>
            </a:r>
            <a:r>
              <a:rPr lang="hu-HU" dirty="0" err="1"/>
              <a:t>propagation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propagation</a:t>
            </a:r>
            <a:r>
              <a:rPr lang="hu-HU" dirty="0"/>
              <a:t>				              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queuing</a:t>
            </a:r>
            <a:r>
              <a:rPr lang="hu-HU" dirty="0"/>
              <a:t>			      </a:t>
            </a:r>
            <a:r>
              <a:rPr lang="hu-HU" dirty="0" err="1"/>
              <a:t>queuing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processing</a:t>
            </a:r>
            <a:r>
              <a:rPr lang="hu-HU" dirty="0"/>
              <a:t>			      </a:t>
            </a:r>
            <a:r>
              <a:rPr lang="hu-HU" dirty="0" err="1"/>
              <a:t>processing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	     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43A359F8-1A9A-4E55-A95C-0DA1BA7B28D0}"/>
              </a:ext>
            </a:extLst>
          </p:cNvPr>
          <p:cNvSpPr/>
          <p:nvPr/>
        </p:nvSpPr>
        <p:spPr>
          <a:xfrm>
            <a:off x="2146300" y="1943100"/>
            <a:ext cx="7594600" cy="3400583"/>
          </a:xfrm>
          <a:custGeom>
            <a:avLst/>
            <a:gdLst>
              <a:gd name="connsiteX0" fmla="*/ 0 w 7594600"/>
              <a:gd name="connsiteY0" fmla="*/ 609600 h 3400583"/>
              <a:gd name="connsiteX1" fmla="*/ 1397000 w 7594600"/>
              <a:gd name="connsiteY1" fmla="*/ 2120900 h 3400583"/>
              <a:gd name="connsiteX2" fmla="*/ 3149600 w 7594600"/>
              <a:gd name="connsiteY2" fmla="*/ 3251200 h 3400583"/>
              <a:gd name="connsiteX3" fmla="*/ 5143500 w 7594600"/>
              <a:gd name="connsiteY3" fmla="*/ 3263900 h 3400583"/>
              <a:gd name="connsiteX4" fmla="*/ 6642100 w 7594600"/>
              <a:gd name="connsiteY4" fmla="*/ 2108200 h 3400583"/>
              <a:gd name="connsiteX5" fmla="*/ 7594600 w 7594600"/>
              <a:gd name="connsiteY5" fmla="*/ 0 h 34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4600" h="3400583">
                <a:moveTo>
                  <a:pt x="0" y="609600"/>
                </a:moveTo>
                <a:cubicBezTo>
                  <a:pt x="436033" y="1145116"/>
                  <a:pt x="872067" y="1680633"/>
                  <a:pt x="1397000" y="2120900"/>
                </a:cubicBezTo>
                <a:cubicBezTo>
                  <a:pt x="1921933" y="2561167"/>
                  <a:pt x="2525183" y="3060700"/>
                  <a:pt x="3149600" y="3251200"/>
                </a:cubicBezTo>
                <a:cubicBezTo>
                  <a:pt x="3774017" y="3441700"/>
                  <a:pt x="4561417" y="3454400"/>
                  <a:pt x="5143500" y="3263900"/>
                </a:cubicBezTo>
                <a:cubicBezTo>
                  <a:pt x="5725583" y="3073400"/>
                  <a:pt x="6233583" y="2652183"/>
                  <a:pt x="6642100" y="2108200"/>
                </a:cubicBezTo>
                <a:cubicBezTo>
                  <a:pt x="7050617" y="1564217"/>
                  <a:pt x="7322608" y="782108"/>
                  <a:pt x="759460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	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	        link </a:t>
            </a:r>
            <a:r>
              <a:rPr lang="hu-HU" dirty="0" err="1"/>
              <a:t>bandwidth</a:t>
            </a:r>
            <a:r>
              <a:rPr lang="hu-HU" dirty="0"/>
              <a:t> 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1000 </a:t>
            </a:r>
            <a:r>
              <a:rPr lang="hu-HU" dirty="0" err="1"/>
              <a:t>bits</a:t>
            </a:r>
            <a:r>
              <a:rPr lang="hu-HU" dirty="0"/>
              <a:t>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 10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100 </a:t>
            </a:r>
            <a:r>
              <a:rPr lang="hu-HU" dirty="0" err="1"/>
              <a:t>Mpbs</a:t>
            </a:r>
            <a:r>
              <a:rPr lang="hu-HU" dirty="0"/>
              <a:t> 	      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transmission delay is the amount of time</a:t>
            </a:r>
            <a:br>
              <a:rPr lang="en-US" sz="4000" dirty="0"/>
            </a:br>
            <a:r>
              <a:rPr lang="en-US" sz="4000" dirty="0"/>
              <a:t>required to push all of the bits onto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2749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handling</a:t>
            </a:r>
            <a:br>
              <a:rPr lang="hu-HU" dirty="0"/>
            </a:br>
            <a:r>
              <a:rPr lang="hu-HU" dirty="0"/>
              <a:t>    </a:t>
            </a:r>
            <a:r>
              <a:rPr lang="en-US" dirty="0"/>
              <a:t>Two different approaches for sharing</a:t>
            </a:r>
            <a:endParaRPr lang="hu-HU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Reserve the needed bandwidth in advance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Flow-level multiplexing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Send data when needed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Packet-level multiplexing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link </a:t>
            </a:r>
            <a:r>
              <a:rPr lang="hu-HU" dirty="0" err="1"/>
              <a:t>length</a:t>
            </a:r>
            <a:r>
              <a:rPr lang="hu-HU" dirty="0"/>
              <a:t>			      </a:t>
            </a:r>
            <a:r>
              <a:rPr lang="hu-HU" dirty="0">
                <a:solidFill>
                  <a:srgbClr val="FF0000"/>
                </a:solidFill>
              </a:rPr>
              <a:t>[m]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 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 </a:t>
            </a:r>
            <a:r>
              <a:rPr lang="hu-HU" dirty="0" err="1"/>
              <a:t>signal</a:t>
            </a:r>
            <a:r>
              <a:rPr lang="hu-HU" dirty="0"/>
              <a:t> </a:t>
            </a: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speed</a:t>
            </a:r>
            <a:r>
              <a:rPr lang="hu-HU" dirty="0"/>
              <a:t>	      </a:t>
            </a:r>
            <a:r>
              <a:rPr lang="hu-HU" dirty="0">
                <a:solidFill>
                  <a:srgbClr val="FF0000"/>
                </a:solidFill>
              </a:rPr>
              <a:t>[m/sec]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30000 m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150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2x10</a:t>
            </a:r>
            <a:r>
              <a:rPr lang="hu-HU" baseline="30000" dirty="0"/>
              <a:t>8</a:t>
            </a:r>
            <a:r>
              <a:rPr lang="hu-HU" dirty="0"/>
              <a:t> m/sec 	      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speed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light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fiber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propagation delay is the amount of time</a:t>
            </a:r>
            <a:br>
              <a:rPr lang="en-US" dirty="0"/>
            </a:br>
            <a:r>
              <a:rPr lang="en-US" dirty="0"/>
              <a:t>required for a bit to travel to the end of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206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long does it take to exchange 100 Bytes packet?</a:t>
            </a:r>
            <a:endParaRPr lang="hu-HU" sz="3600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1 </a:t>
            </a:r>
            <a:r>
              <a:rPr lang="hu-HU" b="1" dirty="0" err="1"/>
              <a:t>Mbps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800x10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/>
              <a:t>10</a:t>
            </a:r>
            <a:r>
              <a:rPr lang="hu-HU" baseline="30000" dirty="0"/>
              <a:t>-6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(800x10</a:t>
            </a:r>
            <a:r>
              <a:rPr lang="hu-HU" baseline="30000" dirty="0"/>
              <a:t>-6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1.8ms</a:t>
            </a: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9711702" y="3428168"/>
            <a:ext cx="181124" cy="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02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have a 1 Gbps link,</a:t>
            </a:r>
            <a:br>
              <a:rPr lang="en-US" dirty="0"/>
            </a:br>
            <a:r>
              <a:rPr lang="en-US" dirty="0"/>
              <a:t>the total time decreases to </a:t>
            </a:r>
            <a:r>
              <a:rPr lang="en-US" dirty="0">
                <a:solidFill>
                  <a:srgbClr val="FF0000"/>
                </a:solidFill>
              </a:rPr>
              <a:t>1.0008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1.0008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69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now exchange a 1GB file</a:t>
            </a:r>
            <a:br>
              <a:rPr lang="en-US" dirty="0"/>
            </a:br>
            <a:r>
              <a:rPr lang="hu-HU" dirty="0" err="1"/>
              <a:t>split</a:t>
            </a:r>
            <a:r>
              <a:rPr lang="hu-HU" dirty="0"/>
              <a:t> in 100B </a:t>
            </a:r>
            <a:r>
              <a:rPr lang="hu-HU" dirty="0" err="1"/>
              <a:t>packets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7</a:t>
            </a:r>
            <a:r>
              <a:rPr lang="hu-HU" dirty="0"/>
              <a:t>x800x10</a:t>
            </a:r>
            <a:r>
              <a:rPr lang="hu-HU" baseline="30000" dirty="0"/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8001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B4265C95-2EAA-4F49-ACB5-6DCBA11089F1}"/>
              </a:ext>
            </a:extLst>
          </p:cNvPr>
          <p:cNvSpPr/>
          <p:nvPr/>
        </p:nvSpPr>
        <p:spPr>
          <a:xfrm>
            <a:off x="2909250" y="3050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3C0AA25E-1214-4620-9D97-20C795AB4A38}"/>
              </a:ext>
            </a:extLst>
          </p:cNvPr>
          <p:cNvSpPr/>
          <p:nvPr/>
        </p:nvSpPr>
        <p:spPr>
          <a:xfrm>
            <a:off x="2909250" y="3203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E370A585-7AE5-47FE-886D-F69D6235210A}"/>
              </a:ext>
            </a:extLst>
          </p:cNvPr>
          <p:cNvSpPr/>
          <p:nvPr/>
        </p:nvSpPr>
        <p:spPr>
          <a:xfrm>
            <a:off x="2921950" y="3355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695103BB-558E-434C-BA23-2DECD7280067}"/>
              </a:ext>
            </a:extLst>
          </p:cNvPr>
          <p:cNvSpPr/>
          <p:nvPr/>
        </p:nvSpPr>
        <p:spPr>
          <a:xfrm>
            <a:off x="2921950" y="3507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DFC7D1B-5F9A-4CF9-9666-A12612570E62}"/>
              </a:ext>
            </a:extLst>
          </p:cNvPr>
          <p:cNvSpPr/>
          <p:nvPr/>
        </p:nvSpPr>
        <p:spPr>
          <a:xfrm>
            <a:off x="2909250" y="3660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38448D64-527C-44B5-BB73-D1715FF21A43}"/>
              </a:ext>
            </a:extLst>
          </p:cNvPr>
          <p:cNvSpPr/>
          <p:nvPr/>
        </p:nvSpPr>
        <p:spPr>
          <a:xfrm>
            <a:off x="2921950" y="3812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082A662A-3911-4322-AE12-AD6828AFBE72}"/>
              </a:ext>
            </a:extLst>
          </p:cNvPr>
          <p:cNvSpPr/>
          <p:nvPr/>
        </p:nvSpPr>
        <p:spPr>
          <a:xfrm>
            <a:off x="2909250" y="3965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4036D353-03CF-4AC1-B5C8-3C2D4FA86E46}"/>
              </a:ext>
            </a:extLst>
          </p:cNvPr>
          <p:cNvSpPr/>
          <p:nvPr/>
        </p:nvSpPr>
        <p:spPr>
          <a:xfrm>
            <a:off x="2896550" y="4117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DB2767A-D7B5-4048-8DE9-E255EA7E3DF7}"/>
              </a:ext>
            </a:extLst>
          </p:cNvPr>
          <p:cNvSpPr/>
          <p:nvPr/>
        </p:nvSpPr>
        <p:spPr>
          <a:xfrm>
            <a:off x="2896550" y="4269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E44175C8-C68C-4641-9429-EBCF204F3D31}"/>
              </a:ext>
            </a:extLst>
          </p:cNvPr>
          <p:cNvSpPr/>
          <p:nvPr/>
        </p:nvSpPr>
        <p:spPr>
          <a:xfrm>
            <a:off x="2909250" y="4422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Szabadkézi sokszög: alakzat 43">
            <a:extLst>
              <a:ext uri="{FF2B5EF4-FFF2-40B4-BE49-F238E27FC236}">
                <a16:creationId xmlns:a16="http://schemas.microsoft.com/office/drawing/2014/main" id="{4FEA805B-EBA2-4B11-B262-12D2BF9734D4}"/>
              </a:ext>
            </a:extLst>
          </p:cNvPr>
          <p:cNvSpPr/>
          <p:nvPr/>
        </p:nvSpPr>
        <p:spPr>
          <a:xfrm>
            <a:off x="2883850" y="4574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FC88919B-A828-4CD3-B3A2-FAB3B71637C9}"/>
              </a:ext>
            </a:extLst>
          </p:cNvPr>
          <p:cNvSpPr/>
          <p:nvPr/>
        </p:nvSpPr>
        <p:spPr>
          <a:xfrm>
            <a:off x="2883850" y="4727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02DA5F0A-8040-4D57-A873-43902DA71D7A}"/>
              </a:ext>
            </a:extLst>
          </p:cNvPr>
          <p:cNvSpPr/>
          <p:nvPr/>
        </p:nvSpPr>
        <p:spPr>
          <a:xfrm>
            <a:off x="2883850" y="4879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0EF6ADFA-1AA0-4AA2-B706-C920595ED343}"/>
              </a:ext>
            </a:extLst>
          </p:cNvPr>
          <p:cNvSpPr/>
          <p:nvPr/>
        </p:nvSpPr>
        <p:spPr>
          <a:xfrm>
            <a:off x="2896550" y="5031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BED49CA2-F75A-4D51-A91D-41C11C17BC79}"/>
              </a:ext>
            </a:extLst>
          </p:cNvPr>
          <p:cNvSpPr/>
          <p:nvPr/>
        </p:nvSpPr>
        <p:spPr>
          <a:xfrm>
            <a:off x="2896550" y="5184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A87FA09D-1279-434E-B922-B6ACEF6B6176}"/>
              </a:ext>
            </a:extLst>
          </p:cNvPr>
          <p:cNvSpPr/>
          <p:nvPr/>
        </p:nvSpPr>
        <p:spPr>
          <a:xfrm>
            <a:off x="2883850" y="5336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6A8E60EF-25D9-41DA-9617-C457DCF258B9}"/>
              </a:ext>
            </a:extLst>
          </p:cNvPr>
          <p:cNvSpPr/>
          <p:nvPr/>
        </p:nvSpPr>
        <p:spPr>
          <a:xfrm>
            <a:off x="2896550" y="5489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562C7335-2710-4BF7-83E9-F5C322BA2ABC}"/>
              </a:ext>
            </a:extLst>
          </p:cNvPr>
          <p:cNvSpPr/>
          <p:nvPr/>
        </p:nvSpPr>
        <p:spPr>
          <a:xfrm>
            <a:off x="2883850" y="5641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27084EA2-F7CC-4DCA-AB3E-AA24E84458CE}"/>
              </a:ext>
            </a:extLst>
          </p:cNvPr>
          <p:cNvSpPr/>
          <p:nvPr/>
        </p:nvSpPr>
        <p:spPr>
          <a:xfrm>
            <a:off x="2871150" y="5793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C5D4FFD3-C9CA-437B-80A0-441470906A2D}"/>
              </a:ext>
            </a:extLst>
          </p:cNvPr>
          <p:cNvSpPr/>
          <p:nvPr/>
        </p:nvSpPr>
        <p:spPr>
          <a:xfrm>
            <a:off x="2921950" y="5984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1F4502B4-67AD-4464-AC53-217960BF2E86}"/>
              </a:ext>
            </a:extLst>
          </p:cNvPr>
          <p:cNvSpPr/>
          <p:nvPr/>
        </p:nvSpPr>
        <p:spPr>
          <a:xfrm>
            <a:off x="2921950" y="6136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BA449AE7-1F10-4EFC-9AAA-A939B95AEF33}"/>
              </a:ext>
            </a:extLst>
          </p:cNvPr>
          <p:cNvSpPr/>
          <p:nvPr/>
        </p:nvSpPr>
        <p:spPr>
          <a:xfrm>
            <a:off x="2921950" y="6289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0024372E-5502-41EE-9996-D5679EBC1655}"/>
              </a:ext>
            </a:extLst>
          </p:cNvPr>
          <p:cNvSpPr/>
          <p:nvPr/>
        </p:nvSpPr>
        <p:spPr>
          <a:xfrm>
            <a:off x="2934650" y="6441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8C0448A1-30B3-4A39-801D-8BC8F9B223A9}"/>
              </a:ext>
            </a:extLst>
          </p:cNvPr>
          <p:cNvSpPr/>
          <p:nvPr/>
        </p:nvSpPr>
        <p:spPr>
          <a:xfrm>
            <a:off x="2934650" y="65940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F34DCEF9-B737-4554-B592-82FA94D0DDED}"/>
              </a:ext>
            </a:extLst>
          </p:cNvPr>
          <p:cNvSpPr/>
          <p:nvPr/>
        </p:nvSpPr>
        <p:spPr>
          <a:xfrm>
            <a:off x="2921950" y="6746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F7401279-780F-459B-BF5F-AB69676F4DFF}"/>
              </a:ext>
            </a:extLst>
          </p:cNvPr>
          <p:cNvSpPr/>
          <p:nvPr/>
        </p:nvSpPr>
        <p:spPr>
          <a:xfrm>
            <a:off x="2934650" y="6898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190761EA-0DE4-4892-8CD1-E9ADB03D0F79}"/>
              </a:ext>
            </a:extLst>
          </p:cNvPr>
          <p:cNvSpPr/>
          <p:nvPr/>
        </p:nvSpPr>
        <p:spPr>
          <a:xfrm>
            <a:off x="2921950" y="7051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A7D174E9-4560-43F8-9246-6E3F2D9E1040}"/>
              </a:ext>
            </a:extLst>
          </p:cNvPr>
          <p:cNvSpPr/>
          <p:nvPr/>
        </p:nvSpPr>
        <p:spPr>
          <a:xfrm>
            <a:off x="2909250" y="7203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1EE69EAD-E31E-482E-883F-C1EB34F0EF53}"/>
              </a:ext>
            </a:extLst>
          </p:cNvPr>
          <p:cNvSpPr txBox="1"/>
          <p:nvPr/>
        </p:nvSpPr>
        <p:spPr>
          <a:xfrm>
            <a:off x="4470400" y="2709936"/>
            <a:ext cx="36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10</a:t>
            </a:r>
            <a:r>
              <a:rPr lang="hu-HU" b="1" baseline="30000" dirty="0">
                <a:solidFill>
                  <a:srgbClr val="FF0000"/>
                </a:solidFill>
              </a:rPr>
              <a:t>7</a:t>
            </a:r>
            <a:r>
              <a:rPr lang="hu-HU" b="1" dirty="0">
                <a:solidFill>
                  <a:srgbClr val="FF0000"/>
                </a:solidFill>
              </a:rPr>
              <a:t> x 100B </a:t>
            </a:r>
            <a:r>
              <a:rPr lang="hu-HU" b="1" dirty="0" err="1">
                <a:solidFill>
                  <a:srgbClr val="FF0000"/>
                </a:solidFill>
              </a:rPr>
              <a:t>packets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92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130AAA2-2BAE-4537-96EF-860B49E66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10</a:t>
            </a:r>
            <a:r>
              <a:rPr lang="hu-HU" baseline="30000" dirty="0"/>
              <a:t>7</a:t>
            </a:r>
            <a:r>
              <a:rPr lang="hu-HU" dirty="0"/>
              <a:t>x100B </a:t>
            </a:r>
            <a:r>
              <a:rPr lang="hu-HU" dirty="0" err="1"/>
              <a:t>pkts</a:t>
            </a:r>
            <a:r>
              <a:rPr lang="hu-HU" dirty="0"/>
              <a:t>	1Gbps link		</a:t>
            </a:r>
            <a:r>
              <a:rPr lang="hu-HU" b="1" i="1" dirty="0" err="1"/>
              <a:t>transmission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 		1Gbps link		</a:t>
            </a:r>
            <a:r>
              <a:rPr lang="hu-HU" b="1" i="1" dirty="0" err="1"/>
              <a:t>propagation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		1Mbps link		</a:t>
            </a:r>
            <a:r>
              <a:rPr lang="hu-HU" b="1" i="1" dirty="0" err="1"/>
              <a:t>both</a:t>
            </a:r>
            <a:r>
              <a:rPr lang="hu-HU" b="1" i="1" dirty="0"/>
              <a:t> </a:t>
            </a:r>
            <a:r>
              <a:rPr lang="hu-HU" b="1" i="1" dirty="0" err="1"/>
              <a:t>matter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In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Internet, </a:t>
            </a:r>
            <a:r>
              <a:rPr lang="hu-HU" b="1" dirty="0" err="1">
                <a:solidFill>
                  <a:srgbClr val="FF0000"/>
                </a:solidFill>
              </a:rPr>
              <a:t>we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cannot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know</a:t>
            </a:r>
            <a:r>
              <a:rPr lang="hu-HU" b="1" dirty="0">
                <a:solidFill>
                  <a:srgbClr val="FF0000"/>
                </a:solidFill>
              </a:rPr>
              <a:t> in </a:t>
            </a:r>
            <a:r>
              <a:rPr lang="hu-HU" b="1" dirty="0" err="1">
                <a:solidFill>
                  <a:srgbClr val="FF0000"/>
                </a:solidFill>
              </a:rPr>
              <a:t>advance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which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one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matter</a:t>
            </a:r>
            <a:r>
              <a:rPr lang="hu-HU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D04F8AC-0DF4-4DEB-8ABF-AC81F803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 err="1"/>
              <a:t>Different</a:t>
            </a:r>
            <a:r>
              <a:rPr lang="hu-HU" sz="3600" dirty="0"/>
              <a:t> </a:t>
            </a:r>
            <a:r>
              <a:rPr lang="hu-HU" sz="3600" dirty="0" err="1"/>
              <a:t>transmission</a:t>
            </a:r>
            <a:r>
              <a:rPr lang="hu-HU" sz="3600" dirty="0"/>
              <a:t> </a:t>
            </a:r>
            <a:r>
              <a:rPr lang="hu-HU" sz="3600" dirty="0" err="1"/>
              <a:t>characteristics</a:t>
            </a:r>
            <a:r>
              <a:rPr lang="hu-HU" sz="3600" dirty="0"/>
              <a:t> </a:t>
            </a:r>
            <a:r>
              <a:rPr lang="hu-HU" sz="3600" dirty="0" err="1"/>
              <a:t>imply</a:t>
            </a:r>
            <a:br>
              <a:rPr lang="hu-HU" sz="3600" dirty="0"/>
            </a:br>
            <a:r>
              <a:rPr lang="en-US" sz="3600" dirty="0"/>
              <a:t>different tradeoffs in terms of which delay dominates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641431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E4FC1C-9C58-4C52-8D03-CC69A76E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b="1" dirty="0">
                <a:solidFill>
                  <a:srgbClr val="FF0000"/>
                </a:solidFill>
              </a:rPr>
              <a:t>Queuing delay is the hardest to evaluate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as it varies from packet to packet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	</a:t>
            </a:r>
            <a:r>
              <a:rPr lang="en-US" b="1" dirty="0"/>
              <a:t>It is characterized with statistical measures</a:t>
            </a:r>
          </a:p>
          <a:p>
            <a:pPr marL="0" indent="0">
              <a:buNone/>
            </a:pPr>
            <a:r>
              <a:rPr lang="hu-HU" i="1" dirty="0"/>
              <a:t>		</a:t>
            </a:r>
            <a:r>
              <a:rPr lang="en-US" i="1" dirty="0"/>
              <a:t>e.g., </a:t>
            </a:r>
            <a:r>
              <a:rPr lang="en-US" dirty="0"/>
              <a:t>average delay &amp; variance, probability of exceeding </a:t>
            </a:r>
            <a:r>
              <a:rPr lang="en-US" i="1" dirty="0"/>
              <a:t>x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84CE6DB-653A-4FC5-A8F4-3B4DE41C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queuing delay is the amount of time a packet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waits</a:t>
            </a:r>
            <a:r>
              <a:rPr lang="en-US" sz="3600" dirty="0"/>
              <a:t> (in a buffer) to be transmitted on a link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799782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E8B2E39-B42A-4F05-9C66-5640D7E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Queuing delay depends on the traffic pattern</a:t>
            </a:r>
            <a:endParaRPr lang="hu-HU" sz="3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F5452A-2358-438B-9361-164643D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03062"/>
            <a:ext cx="5723315" cy="28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7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421DC74-3242-4F88-A2ED-419BF26B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76187"/>
            <a:ext cx="5723315" cy="27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7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FA89534-6D4C-4BB5-9EB2-DC2C7C2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1951875"/>
            <a:ext cx="5723315" cy="2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F51A346-46C2-4586-9B8C-7B128501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43" y="2028656"/>
            <a:ext cx="5694114" cy="28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9" y="2590800"/>
              <a:ext cx="1659201" cy="558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dirty="0">
                  <a:solidFill>
                    <a:srgbClr val="000000"/>
                  </a:solidFill>
                </a:rPr>
                <a:t>Packets</a:t>
              </a: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Packet-switching</a:t>
            </a:r>
            <a:endParaRPr lang="hu-HU" b="1" dirty="0"/>
          </a:p>
          <a:p>
            <a:pPr algn="ctr"/>
            <a:r>
              <a:rPr lang="en-US" dirty="0" err="1"/>
              <a:t>e.g</a:t>
            </a:r>
            <a:r>
              <a:rPr lang="hu-HU" dirty="0"/>
              <a:t>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Circuit-switching</a:t>
            </a:r>
            <a:endParaRPr lang="hu-HU" b="1" dirty="0"/>
          </a:p>
          <a:p>
            <a:pPr algn="ctr"/>
            <a:r>
              <a:rPr lang="en-US" dirty="0"/>
              <a:t>e.g. landline phone networks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A3C9651-FAE0-4769-89C0-E049705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101781"/>
            <a:ext cx="5606513" cy="26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C34BB13-E231-4400-ADBC-80F45B08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43" y="2087156"/>
            <a:ext cx="5635713" cy="26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E1E3459-36F4-4CA9-AF51-B288443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46937"/>
            <a:ext cx="5723315" cy="27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4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D545F49-ED29-4C4C-91AA-8C677020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/>
              <a:t>Queues</a:t>
            </a:r>
            <a:r>
              <a:rPr lang="hu-HU" sz="4000" dirty="0"/>
              <a:t> </a:t>
            </a:r>
            <a:r>
              <a:rPr lang="hu-HU" sz="4000" dirty="0" err="1"/>
              <a:t>absorb</a:t>
            </a:r>
            <a:r>
              <a:rPr lang="hu-HU" sz="4000" dirty="0"/>
              <a:t> </a:t>
            </a:r>
            <a:r>
              <a:rPr lang="hu-HU" sz="4000" dirty="0" err="1"/>
              <a:t>transient</a:t>
            </a:r>
            <a:r>
              <a:rPr lang="hu-HU" sz="4000" dirty="0"/>
              <a:t> </a:t>
            </a:r>
            <a:r>
              <a:rPr lang="hu-HU" sz="4000" dirty="0" err="1"/>
              <a:t>bursts</a:t>
            </a:r>
            <a:r>
              <a:rPr lang="hu-HU" sz="4000" dirty="0"/>
              <a:t>,</a:t>
            </a:r>
            <a:br>
              <a:rPr lang="hu-HU" sz="4000" dirty="0"/>
            </a:br>
            <a:r>
              <a:rPr lang="hu-HU" sz="4000" dirty="0" err="1"/>
              <a:t>but</a:t>
            </a:r>
            <a:r>
              <a:rPr lang="hu-HU" sz="4000" dirty="0"/>
              <a:t> </a:t>
            </a:r>
            <a:r>
              <a:rPr lang="hu-HU" sz="4000" dirty="0" err="1"/>
              <a:t>introduce</a:t>
            </a:r>
            <a:r>
              <a:rPr lang="hu-HU" sz="4000" dirty="0"/>
              <a:t> </a:t>
            </a:r>
            <a:r>
              <a:rPr lang="hu-HU" sz="4000" dirty="0" err="1"/>
              <a:t>queueing</a:t>
            </a:r>
            <a:r>
              <a:rPr lang="hu-HU" sz="4000" dirty="0"/>
              <a:t> </a:t>
            </a:r>
            <a:r>
              <a:rPr lang="hu-HU" sz="4000" dirty="0" err="1"/>
              <a:t>delays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E65A14-87A3-44C8-B454-E8781EB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43" y="2079843"/>
            <a:ext cx="5664914" cy="26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CCF0530-7FAF-499C-A514-06542BD9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arrival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queue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transmission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outgoing link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traffic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burstiness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8046519-BA4D-472F-9EA9-4049C05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 a packet has to sit in a buffer before</a:t>
            </a:r>
            <a:br>
              <a:rPr lang="en-US" dirty="0"/>
            </a:br>
            <a:r>
              <a:rPr lang="en-US" dirty="0"/>
              <a:t>being processed depends on the traffic pattern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5F653-9763-45C8-AAC0-70BE89D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average packet arrival rate </a:t>
            </a:r>
            <a:r>
              <a:rPr lang="hu-HU" dirty="0"/>
              <a:t>			</a:t>
            </a:r>
            <a:r>
              <a:rPr lang="en-US" i="1" dirty="0"/>
              <a:t>a</a:t>
            </a:r>
            <a:r>
              <a:rPr lang="hu-HU" i="1" dirty="0"/>
              <a:t> 		</a:t>
            </a:r>
            <a:r>
              <a:rPr lang="hu-HU" dirty="0"/>
              <a:t>[</a:t>
            </a:r>
            <a:r>
              <a:rPr lang="hu-HU" dirty="0" err="1"/>
              <a:t>packet</a:t>
            </a:r>
            <a:r>
              <a:rPr lang="hu-HU" dirty="0"/>
              <a:t>/sec]</a:t>
            </a:r>
            <a:endParaRPr lang="en-US" i="1" dirty="0"/>
          </a:p>
          <a:p>
            <a:r>
              <a:rPr lang="en-US" b="1" dirty="0"/>
              <a:t>transmission rate of outgoing link</a:t>
            </a:r>
            <a:r>
              <a:rPr lang="hu-HU" b="1" dirty="0"/>
              <a:t> </a:t>
            </a:r>
            <a:r>
              <a:rPr lang="hu-HU" dirty="0"/>
              <a:t>		</a:t>
            </a:r>
            <a:r>
              <a:rPr lang="hu-HU" i="1" dirty="0"/>
              <a:t>R</a:t>
            </a:r>
            <a:r>
              <a:rPr lang="hu-HU" dirty="0"/>
              <a:t> 		[bit/sec]</a:t>
            </a:r>
            <a:endParaRPr lang="en-US" dirty="0"/>
          </a:p>
          <a:p>
            <a:r>
              <a:rPr lang="hu-HU" b="1" dirty="0"/>
              <a:t>fixed </a:t>
            </a:r>
            <a:r>
              <a:rPr lang="hu-HU" b="1" dirty="0" err="1"/>
              <a:t>packets</a:t>
            </a:r>
            <a:r>
              <a:rPr lang="hu-HU" b="1" dirty="0"/>
              <a:t> </a:t>
            </a:r>
            <a:r>
              <a:rPr lang="hu-HU" b="1" dirty="0" err="1"/>
              <a:t>length</a:t>
            </a:r>
            <a:r>
              <a:rPr lang="hu-HU" b="1" dirty="0"/>
              <a:t> </a:t>
            </a:r>
            <a:r>
              <a:rPr lang="hu-HU" dirty="0"/>
              <a:t>				</a:t>
            </a:r>
            <a:r>
              <a:rPr lang="hu-HU" i="1" dirty="0"/>
              <a:t>L 		</a:t>
            </a:r>
            <a:r>
              <a:rPr lang="hu-HU" dirty="0"/>
              <a:t>[bit]</a:t>
            </a:r>
          </a:p>
          <a:p>
            <a:endParaRPr lang="hu-HU" dirty="0"/>
          </a:p>
          <a:p>
            <a:r>
              <a:rPr lang="hu-HU" b="1" dirty="0" err="1"/>
              <a:t>average</a:t>
            </a:r>
            <a:r>
              <a:rPr lang="hu-HU" b="1" dirty="0"/>
              <a:t> </a:t>
            </a:r>
            <a:r>
              <a:rPr lang="hu-HU" b="1" dirty="0" err="1"/>
              <a:t>bits</a:t>
            </a:r>
            <a:r>
              <a:rPr lang="hu-HU" b="1" dirty="0"/>
              <a:t> </a:t>
            </a:r>
            <a:r>
              <a:rPr lang="hu-HU" b="1" dirty="0" err="1"/>
              <a:t>arrival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 </a:t>
            </a:r>
            <a:r>
              <a:rPr lang="hu-HU" dirty="0"/>
              <a:t>			</a:t>
            </a:r>
            <a:r>
              <a:rPr lang="hu-HU" i="1" dirty="0"/>
              <a:t>La</a:t>
            </a:r>
            <a:r>
              <a:rPr lang="hu-HU" dirty="0"/>
              <a:t> 		[bit/sec]</a:t>
            </a:r>
          </a:p>
          <a:p>
            <a:endParaRPr lang="hu-HU" dirty="0"/>
          </a:p>
          <a:p>
            <a:r>
              <a:rPr lang="hu-HU" b="1" dirty="0" err="1"/>
              <a:t>traffic</a:t>
            </a:r>
            <a:r>
              <a:rPr lang="hu-HU" b="1" dirty="0"/>
              <a:t> </a:t>
            </a:r>
            <a:r>
              <a:rPr lang="hu-HU" b="1" dirty="0" err="1"/>
              <a:t>intensity</a:t>
            </a:r>
            <a:r>
              <a:rPr lang="hu-HU" b="1" dirty="0"/>
              <a:t> </a:t>
            </a:r>
            <a:r>
              <a:rPr lang="hu-HU" dirty="0"/>
              <a:t>					</a:t>
            </a:r>
            <a:r>
              <a:rPr lang="hu-HU" i="1" dirty="0"/>
              <a:t>La/R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AA38A16-A96D-42F6-B669-C37084F2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93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EA6B68-7319-4CC2-AF00-7874ADCC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Golden </a:t>
            </a:r>
            <a:r>
              <a:rPr lang="hu-HU" dirty="0" err="1"/>
              <a:t>rule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>
                <a:solidFill>
                  <a:srgbClr val="FF0000"/>
                </a:solidFill>
              </a:rPr>
              <a:t>Design </a:t>
            </a:r>
            <a:r>
              <a:rPr lang="hu-HU" b="1" dirty="0" err="1">
                <a:solidFill>
                  <a:srgbClr val="FF0000"/>
                </a:solidFill>
              </a:rPr>
              <a:t>your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queuing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system</a:t>
            </a:r>
            <a:r>
              <a:rPr lang="hu-HU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en-US" b="1" dirty="0">
                <a:solidFill>
                  <a:srgbClr val="FF0000"/>
                </a:solidFill>
              </a:rPr>
              <a:t>so that it operates far from that point</a:t>
            </a:r>
            <a:r>
              <a:rPr lang="hu-HU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BEFC37F-3CC8-4164-B77D-EB6B988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When the traffic intensity is &gt;1, the queue will increase</a:t>
            </a:r>
            <a:r>
              <a:rPr lang="hu-HU" sz="3200" dirty="0"/>
              <a:t> </a:t>
            </a:r>
            <a:r>
              <a:rPr lang="en-US" sz="3200" dirty="0"/>
              <a:t>without bound, and so does the queuing delay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290632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968407D-22B9-44AE-ACAE-23AE5F8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the traffic intensity is &lt;=1,</a:t>
            </a:r>
            <a:br>
              <a:rPr lang="en-US" sz="3600" dirty="0"/>
            </a:br>
            <a:r>
              <a:rPr lang="en-US" sz="3600" dirty="0"/>
              <a:t>queueing delay depends on the burst size</a:t>
            </a:r>
            <a:endParaRPr lang="hu-HU" sz="36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058F74-E91F-438C-B489-63E4658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49" y="1717875"/>
            <a:ext cx="5022501" cy="34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Loss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31C6FF66-CE19-4298-945E-61727C7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998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315419-40FC-4141-B64E-AA3E637D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156" y="2417350"/>
            <a:ext cx="4321687" cy="2925000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44869F5C-2BE4-4E8C-97C1-49778D47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practice, queues are not infinite.</a:t>
            </a:r>
            <a:br>
              <a:rPr lang="en-US" sz="3600" dirty="0"/>
            </a:br>
            <a:r>
              <a:rPr lang="en-US" sz="3600" dirty="0"/>
              <a:t>There is an upper bound on queuing delay.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87171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104BCD3-D643-4143-A832-1B9A922A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the queue is persistently overloaded,</a:t>
            </a:r>
            <a:br>
              <a:rPr lang="en-US" sz="4000" dirty="0"/>
            </a:br>
            <a:r>
              <a:rPr lang="en-US" sz="4000" dirty="0"/>
              <a:t>it will eventually drop packets (loss)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0D6B19-ED3F-4AF3-B70D-19C3D2D9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021343"/>
            <a:ext cx="5606513" cy="28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9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CD4D6A7-E258-4575-9D40-B8CE51A0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400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A7DE6A-2AD7-4D93-BA3D-15E701E6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        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throughput</a:t>
            </a:r>
            <a:r>
              <a:rPr lang="hu-HU" dirty="0"/>
              <a:t>	=	</a:t>
            </a:r>
            <a:r>
              <a:rPr lang="hu-HU" strike="sngStrike" dirty="0"/>
              <a:t>			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[#</a:t>
            </a:r>
            <a:r>
              <a:rPr lang="hu-HU" dirty="0" err="1"/>
              <a:t>bits</a:t>
            </a:r>
            <a:r>
              <a:rPr lang="hu-HU" dirty="0"/>
              <a:t>/sec]				     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[sec]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D03D628-F0F3-424A-8778-3CE43C5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throughput is the instantaneous rate </a:t>
            </a:r>
            <a:br>
              <a:rPr lang="hu-HU" dirty="0"/>
            </a:br>
            <a:r>
              <a:rPr lang="en-US" dirty="0"/>
              <a:t>at which</a:t>
            </a:r>
            <a:r>
              <a:rPr lang="hu-HU" dirty="0"/>
              <a:t> a </a:t>
            </a:r>
            <a:r>
              <a:rPr lang="hu-HU" dirty="0" err="1"/>
              <a:t>host</a:t>
            </a:r>
            <a:r>
              <a:rPr lang="hu-HU" dirty="0"/>
              <a:t> </a:t>
            </a:r>
            <a:r>
              <a:rPr lang="hu-HU" dirty="0" err="1"/>
              <a:t>receives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4887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266B4DFC-C152-48B8-BFE3-B895A688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hu-HU" dirty="0" err="1"/>
              <a:t>bottleneck</a:t>
            </a:r>
            <a:r>
              <a:rPr lang="hu-HU" dirty="0"/>
              <a:t> link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38E654-D26F-4F07-B31F-2F8C0572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1" y="1809281"/>
            <a:ext cx="4818097" cy="32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9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91F82D-C633-4AB0-8F97-2FFE1B18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en-US" dirty="0"/>
              <a:t>bottleneck link… </a:t>
            </a:r>
            <a:r>
              <a:rPr lang="en-US" dirty="0">
                <a:solidFill>
                  <a:srgbClr val="FF0000"/>
                </a:solidFill>
              </a:rPr>
              <a:t>and the intervening traffic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F86DAA-5776-4BE9-9DE4-F4B8D87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45" y="1864125"/>
            <a:ext cx="548971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CD340-C7DA-494D-B54E-601ABF5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As technology improves, throughput increase &amp;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delays are getting lower except for propagation</a:t>
            </a:r>
            <a:br>
              <a:rPr lang="en-US" sz="3200" dirty="0"/>
            </a:br>
            <a:r>
              <a:rPr lang="hu-HU" sz="3200" dirty="0"/>
              <a:t>(</a:t>
            </a:r>
            <a:r>
              <a:rPr lang="hu-HU" sz="3200" dirty="0" err="1"/>
              <a:t>speed</a:t>
            </a:r>
            <a:r>
              <a:rPr lang="hu-HU" sz="3200" dirty="0"/>
              <a:t> of </a:t>
            </a:r>
            <a:r>
              <a:rPr lang="hu-HU" sz="3200" dirty="0" err="1"/>
              <a:t>light</a:t>
            </a:r>
            <a:r>
              <a:rPr lang="hu-HU" sz="3200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19A92F-22DF-4D0C-B63E-0BAD71A2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988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212A4F-BA34-4170-AF3F-E9CEB7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00"/>
            <a:ext cx="10515600" cy="3984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http://wwwnui.akamai.com/gnet/globe/index.html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8D68C83-5653-4FF9-8CFE-38634B68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 err="1"/>
              <a:t>Because</a:t>
            </a:r>
            <a:r>
              <a:rPr lang="hu-HU" sz="3200" dirty="0"/>
              <a:t> of </a:t>
            </a:r>
            <a:r>
              <a:rPr lang="hu-HU" sz="3200" dirty="0" err="1"/>
              <a:t>propagation</a:t>
            </a:r>
            <a:r>
              <a:rPr lang="hu-HU" sz="3200" dirty="0"/>
              <a:t> </a:t>
            </a:r>
            <a:r>
              <a:rPr lang="hu-HU" sz="3200" dirty="0" err="1"/>
              <a:t>delays</a:t>
            </a:r>
            <a:r>
              <a:rPr lang="hu-HU" sz="3200" dirty="0"/>
              <a:t>,</a:t>
            </a:r>
            <a:br>
              <a:rPr lang="hu-HU" sz="3200" dirty="0"/>
            </a:br>
            <a:r>
              <a:rPr lang="en-US" sz="3200" dirty="0"/>
              <a:t>Content Delivery Networks move content closer to you</a:t>
            </a:r>
            <a:endParaRPr lang="hu-HU" sz="32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DE6A3B-C1C4-40FF-A97D-97CEF3A2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9" y="1244600"/>
            <a:ext cx="656060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0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10282</TotalTime>
  <Words>2908</Words>
  <Application>Microsoft Office PowerPoint</Application>
  <PresentationFormat>Szélesvásznú</PresentationFormat>
  <Paragraphs>797</Paragraphs>
  <Slides>87</Slides>
  <Notes>1</Notes>
  <HiddenSlides>2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Tw Cen MT</vt:lpstr>
      <vt:lpstr>Wingdings</vt:lpstr>
      <vt:lpstr>Office-téma</vt:lpstr>
      <vt:lpstr>Telecommunication Networks</vt:lpstr>
      <vt:lpstr>Last week on  Computer Networks</vt:lpstr>
      <vt:lpstr>Overview</vt:lpstr>
      <vt:lpstr>Three main components</vt:lpstr>
      <vt:lpstr>Overview</vt:lpstr>
      <vt:lpstr>Resource handling     Two different approaches for sharing</vt:lpstr>
      <vt:lpstr>Implementation</vt:lpstr>
      <vt:lpstr>Megvalósítások</vt:lpstr>
      <vt:lpstr>Az Internet csomagkapcsolt</vt:lpstr>
      <vt:lpstr>This week</vt:lpstr>
      <vt:lpstr>Briefly…</vt:lpstr>
      <vt:lpstr>Ok, but how to do that in a complex system like the Internet?</vt:lpstr>
      <vt:lpstr>PowerPoint-bemutató</vt:lpstr>
      <vt:lpstr>PowerPoint-bemutató</vt:lpstr>
      <vt:lpstr>A protocol is like a conversational convention</vt:lpstr>
      <vt:lpstr>There are other kind of implementations…</vt:lpstr>
      <vt:lpstr>Each protocol is governed by a specific API</vt:lpstr>
      <vt:lpstr>In practice, many existing protocols…</vt:lpstr>
      <vt:lpstr>PowerPoint-bemutató</vt:lpstr>
      <vt:lpstr>Modularity is a key component of any good system</vt:lpstr>
      <vt:lpstr>PowerPoint-bemutató</vt:lpstr>
      <vt:lpstr>To provide structure to the design of network protocols, network designers organize protocols in layers</vt:lpstr>
      <vt:lpstr>Hálózatok modelljei</vt:lpstr>
      <vt:lpstr>TCP/IP modell (RFC 1122)</vt:lpstr>
      <vt:lpstr>TCP/IP modell rétegei („bottom-up”)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ISO OSI modell</vt:lpstr>
      <vt:lpstr>Hybrid model – 5 layers</vt:lpstr>
      <vt:lpstr>Each layer provides a service to the layer above by using the services of the layer directly below it</vt:lpstr>
      <vt:lpstr>Each layer has a unit of data       (aka protocol data unit)</vt:lpstr>
      <vt:lpstr>Each layer (except for L3) is  implemented with different protocols</vt:lpstr>
      <vt:lpstr>The Internet Protocol (IP) is the glue  acting as a unifying network layer</vt:lpstr>
      <vt:lpstr>Each layer is implemented with  different protocols and technologies</vt:lpstr>
      <vt:lpstr>Software and hardware advancements</vt:lpstr>
      <vt:lpstr>Software and hardware advancements</vt:lpstr>
      <vt:lpstr>Each layer takes messages from the layer above, and encapsulates with its own header and/or trailer</vt:lpstr>
      <vt:lpstr>PowerPoint-bemutató</vt:lpstr>
      <vt:lpstr>PowerPoint-bemutató</vt:lpstr>
      <vt:lpstr>PowerPoint-bemutató</vt:lpstr>
      <vt:lpstr>PowerPoint-bemutató</vt:lpstr>
      <vt:lpstr>In practice, layers are distributed       on every network device</vt:lpstr>
      <vt:lpstr>Since when bits arrive they must make it to the application, all the layers exist on a host</vt:lpstr>
      <vt:lpstr>Routers act as L3 gateway   as such they implement L2 and L3</vt:lpstr>
      <vt:lpstr>Switches act as L2 gateway    as such they only implement L2</vt:lpstr>
      <vt:lpstr>Wireshark demo</vt:lpstr>
      <vt:lpstr>Overview</vt:lpstr>
      <vt:lpstr>A network connection is characterized by its delay, loss rate and throughput</vt:lpstr>
      <vt:lpstr>Delay</vt:lpstr>
      <vt:lpstr>Each packet suffers from several types of delays at each node along the path</vt:lpstr>
      <vt:lpstr>Each packet suffers from several types of delays at each node along the path</vt:lpstr>
      <vt:lpstr>PowerPoint-bemutató</vt:lpstr>
      <vt:lpstr>The transmission delay is the amount of time required to push all of the bits onto the link</vt:lpstr>
      <vt:lpstr>The propagation delay is the amount of time required for a bit to travel to the end of the link</vt:lpstr>
      <vt:lpstr>How long does it take to exchange 100 Bytes packet?</vt:lpstr>
      <vt:lpstr>If we have a 1 Gbps link, the total time decreases to 1.0008 ms</vt:lpstr>
      <vt:lpstr>If we now exchange a 1GB file split in 100B packets</vt:lpstr>
      <vt:lpstr>Different transmission characteristics imply different tradeoffs in terms of which delay dominates</vt:lpstr>
      <vt:lpstr>The queuing delay is the amount of time a packet waits (in a buffer) to be transmitted on a link</vt:lpstr>
      <vt:lpstr>Queuing delay depends on the traffic pattern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Queues absorb transient bursts, but introduce queueing delays</vt:lpstr>
      <vt:lpstr>The time a packet has to sit in a buffer before being processed depends on the traffic pattern</vt:lpstr>
      <vt:lpstr>PowerPoint-bemutató</vt:lpstr>
      <vt:lpstr>When the traffic intensity is &gt;1, the queue will increase without bound, and so does the queuing delay</vt:lpstr>
      <vt:lpstr>When the traffic intensity is &lt;=1, queueing delay depends on the burst size</vt:lpstr>
      <vt:lpstr>Loss</vt:lpstr>
      <vt:lpstr>In practice, queues are not infinite. There is an upper bound on queuing delay.</vt:lpstr>
      <vt:lpstr>If the queue is persistently overloaded, it will eventually drop packets (loss)</vt:lpstr>
      <vt:lpstr>Throughput</vt:lpstr>
      <vt:lpstr>The throughput is the instantaneous rate  at which a host receives data</vt:lpstr>
      <vt:lpstr>To compute throughput, one has to consider the bottleneck link</vt:lpstr>
      <vt:lpstr>To compute throughput, one has to consider the bottleneck link… and the intervening traffic</vt:lpstr>
      <vt:lpstr>As technology improves, throughput increase &amp; delays are getting lower except for propagation (speed of light)</vt:lpstr>
      <vt:lpstr>Because of propagation delays, Content Delivery Networks move content closer to you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277</cp:revision>
  <dcterms:created xsi:type="dcterms:W3CDTF">2018-05-22T12:40:12Z</dcterms:created>
  <dcterms:modified xsi:type="dcterms:W3CDTF">2023-03-09T12:45:34Z</dcterms:modified>
</cp:coreProperties>
</file>